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96" r:id="rId6"/>
    <p:sldId id="293" r:id="rId7"/>
    <p:sldId id="294" r:id="rId8"/>
    <p:sldId id="295" r:id="rId9"/>
    <p:sldId id="260" r:id="rId10"/>
    <p:sldId id="261" r:id="rId11"/>
    <p:sldId id="262" r:id="rId12"/>
    <p:sldId id="287" r:id="rId13"/>
    <p:sldId id="299" r:id="rId14"/>
    <p:sldId id="300" r:id="rId15"/>
    <p:sldId id="263" r:id="rId16"/>
    <p:sldId id="280" r:id="rId17"/>
    <p:sldId id="281" r:id="rId18"/>
    <p:sldId id="282" r:id="rId19"/>
    <p:sldId id="284" r:id="rId20"/>
    <p:sldId id="286" r:id="rId21"/>
    <p:sldId id="288" r:id="rId22"/>
    <p:sldId id="297" r:id="rId23"/>
    <p:sldId id="290" r:id="rId24"/>
    <p:sldId id="298" r:id="rId25"/>
    <p:sldId id="291" r:id="rId26"/>
    <p:sldId id="285" r:id="rId27"/>
  </p:sldIdLst>
  <p:sldSz cx="10693400" cy="755650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9" autoAdjust="0"/>
  </p:normalViewPr>
  <p:slideViewPr>
    <p:cSldViewPr>
      <p:cViewPr varScale="1">
        <p:scale>
          <a:sx n="94" d="100"/>
          <a:sy n="94" d="100"/>
        </p:scale>
        <p:origin x="-1638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Среднегодовая численность постоянного населения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464548930577789"/>
          <c:y val="8.8095768491942991E-2"/>
          <c:w val="0.50261059239809236"/>
          <c:h val="0.77815448892319683"/>
        </c:manualLayout>
      </c:layout>
      <c:lineChart>
        <c:grouping val="standard"/>
        <c:ser>
          <c:idx val="0"/>
          <c:order val="0"/>
          <c:marker>
            <c:symbol val="none"/>
          </c:marker>
          <c:dLbls>
            <c:showVal val="1"/>
          </c:dLbls>
          <c:cat>
            <c:strRef>
              <c:f>Лист5!$A$2:$A$6</c:f>
              <c:strCache>
                <c:ptCount val="5"/>
                <c:pt idx="0">
                  <c:v>2020 отчет</c:v>
                </c:pt>
                <c:pt idx="1">
                  <c:v>2021 отчет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Лист5!$B$2:$B$6</c:f>
              <c:numCache>
                <c:formatCode>General</c:formatCode>
                <c:ptCount val="5"/>
                <c:pt idx="0">
                  <c:v>12339</c:v>
                </c:pt>
                <c:pt idx="1">
                  <c:v>12193</c:v>
                </c:pt>
                <c:pt idx="2">
                  <c:v>11980</c:v>
                </c:pt>
                <c:pt idx="3">
                  <c:v>11880</c:v>
                </c:pt>
                <c:pt idx="4">
                  <c:v>11780</c:v>
                </c:pt>
              </c:numCache>
            </c:numRef>
          </c:val>
        </c:ser>
        <c:marker val="1"/>
        <c:axId val="186500992"/>
        <c:axId val="186499456"/>
      </c:lineChart>
      <c:catAx>
        <c:axId val="1865009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Год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86499456"/>
        <c:crosses val="autoZero"/>
        <c:auto val="1"/>
        <c:lblAlgn val="ctr"/>
        <c:lblOffset val="100"/>
      </c:catAx>
      <c:valAx>
        <c:axId val="186499456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Человек</a:t>
                </a:r>
              </a:p>
            </c:rich>
          </c:tx>
          <c:layout/>
        </c:title>
        <c:numFmt formatCode="General" sourceLinked="1"/>
        <c:tickLblPos val="none"/>
        <c:crossAx val="186500992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5434358441043926"/>
          <c:y val="1.369863013698630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3.0349626108057246E-3"/>
                  <c:y val="-2.4094128644878293E-2"/>
                </c:manualLayout>
              </c:layout>
              <c:showVal val="1"/>
            </c:dLbl>
            <c:dLbl>
              <c:idx val="1"/>
              <c:layout>
                <c:manualLayout>
                  <c:x val="-1.1678675778735211E-2"/>
                  <c:y val="-2.0356308201200879E-2"/>
                </c:manualLayout>
              </c:layout>
              <c:showVal val="1"/>
            </c:dLbl>
            <c:dLbl>
              <c:idx val="2"/>
              <c:layout>
                <c:manualLayout>
                  <c:x val="-2.3188728767388868E-4"/>
                  <c:y val="-1.8424657534246575E-2"/>
                </c:manualLayout>
              </c:layout>
              <c:showVal val="1"/>
            </c:dLbl>
            <c:dLbl>
              <c:idx val="3"/>
              <c:layout>
                <c:manualLayout>
                  <c:x val="-4.3312038825335545E-3"/>
                  <c:y val="-8.446949268327765E-3"/>
                </c:manualLayout>
              </c:layout>
              <c:showVal val="1"/>
            </c:dLbl>
            <c:dLbl>
              <c:idx val="4"/>
              <c:layout>
                <c:manualLayout>
                  <c:x val="-5.5378101322240401E-4"/>
                  <c:y val="-7.8506453816560642E-3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</c:v>
                </c:pt>
                <c:pt idx="4">
                  <c:v>Прочие неналоговые доходы</c:v>
                </c:pt>
                <c:pt idx="5">
                  <c:v>Доходы от оказания платных услуг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42105</c:v>
                </c:pt>
                <c:pt idx="1">
                  <c:v>80</c:v>
                </c:pt>
                <c:pt idx="2">
                  <c:v>32510.2</c:v>
                </c:pt>
                <c:pt idx="3">
                  <c:v>90</c:v>
                </c:pt>
                <c:pt idx="4">
                  <c:v>100</c:v>
                </c:pt>
                <c:pt idx="5">
                  <c:v>75</c:v>
                </c:pt>
              </c:numCache>
            </c:numRef>
          </c:val>
        </c:ser>
        <c:axId val="184693504"/>
        <c:axId val="206171136"/>
      </c:barChart>
      <c:valAx>
        <c:axId val="206171136"/>
        <c:scaling>
          <c:orientation val="minMax"/>
        </c:scaling>
        <c:axPos val="l"/>
        <c:majorGridlines/>
        <c:numFmt formatCode="General" sourceLinked="1"/>
        <c:tickLblPos val="nextTo"/>
        <c:crossAx val="184693504"/>
        <c:crosses val="autoZero"/>
        <c:crossBetween val="between"/>
      </c:valAx>
      <c:catAx>
        <c:axId val="184693504"/>
        <c:scaling>
          <c:orientation val="minMax"/>
        </c:scaling>
        <c:axPos val="b"/>
        <c:tickLblPos val="nextTo"/>
        <c:crossAx val="206171136"/>
        <c:crosses val="autoZero"/>
        <c:auto val="1"/>
        <c:lblAlgn val="ctr"/>
        <c:lblOffset val="100"/>
      </c:catAx>
    </c:plotArea>
    <c:legend>
      <c:legendPos val="r"/>
      <c:txPr>
        <a:bodyPr/>
        <a:lstStyle/>
        <a:p>
          <a:pPr>
            <a:defRPr sz="96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3926934808824604E-2"/>
                  <c:y val="-6.534940944881891E-2"/>
                </c:manualLayout>
              </c:layout>
              <c:showVal val="1"/>
            </c:dLbl>
            <c:dLbl>
              <c:idx val="1"/>
              <c:layout>
                <c:manualLayout>
                  <c:x val="-4.3838547208625962E-2"/>
                  <c:y val="8.4752911745406848E-2"/>
                </c:manualLayout>
              </c:layout>
              <c:showVal val="1"/>
            </c:dLbl>
            <c:dLbl>
              <c:idx val="2"/>
              <c:layout>
                <c:manualLayout>
                  <c:x val="1.40972972972973E-2"/>
                  <c:y val="-0.39511154855643044"/>
                </c:manualLayout>
              </c:layout>
              <c:showVal val="1"/>
            </c:dLbl>
            <c:dLbl>
              <c:idx val="3"/>
              <c:layout>
                <c:manualLayout>
                  <c:x val="4.3929119670851911E-2"/>
                  <c:y val="-3.711655183727034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60926</c:v>
                </c:pt>
                <c:pt idx="1">
                  <c:v>26377.599999999991</c:v>
                </c:pt>
                <c:pt idx="2">
                  <c:v>112679.6</c:v>
                </c:pt>
                <c:pt idx="3">
                  <c:v>9931.2000000000007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515625E-2"/>
                  <c:y val="-3.8812785388127852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1.9531250000000003E-2"/>
                  <c:y val="-8.6757990867579973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5.3385416666666664E-2"/>
                  <c:y val="5.2511415525114152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6.5104166666666671E-2"/>
                  <c:y val="-1.5981735159817361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4.9479166666666657E-2"/>
                  <c:y val="2.5114155251141548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4.0364583333333343E-2"/>
                  <c:y val="-2.7397260273972612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3.3854166666666671E-2"/>
                  <c:y val="-2.2831050228310518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2.3437500000000007E-2"/>
                  <c:y val="-2.0547945205479465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6.6406250000000014E-2"/>
                  <c:y val="-1.8264840182648401E-2"/>
                </c:manualLayout>
              </c:layout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НАЦИОНАЛЬНАЯ ОБОРОНА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43.8</c:v>
                </c:pt>
                <c:pt idx="1">
                  <c:v>27.5</c:v>
                </c:pt>
                <c:pt idx="2">
                  <c:v>15.7</c:v>
                </c:pt>
                <c:pt idx="3">
                  <c:v>214.3</c:v>
                </c:pt>
                <c:pt idx="4">
                  <c:v>21.8</c:v>
                </c:pt>
                <c:pt idx="5">
                  <c:v>8.7000000000000011</c:v>
                </c:pt>
                <c:pt idx="6">
                  <c:v>0.4</c:v>
                </c:pt>
                <c:pt idx="7">
                  <c:v>0.9</c:v>
                </c:pt>
                <c:pt idx="8">
                  <c:v>5.4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38871801181129"/>
          <c:h val="0.93307449233319584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494566108923888E-2"/>
          <c:y val="9.4463380433610217E-2"/>
          <c:w val="0.55830329314304461"/>
          <c:h val="0.8247718692697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90625E-2"/>
                  <c:y val="-8.4474885844748854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9947916666666685E-2"/>
                  <c:y val="-4.7945205479452017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4739583333333329E-2"/>
                  <c:y val="-5.0228310502283095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3.6458333333333336E-2"/>
                  <c:y val="0.1095890410958904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4.5572916666666664E-2"/>
                  <c:y val="-7.305936073059360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125E-2"/>
                  <c:y val="-6.8493150684931503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5.2083333333333374E-3"/>
                  <c:y val="-9.132420091324206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2.7343750000000007E-2"/>
                  <c:y val="-7.762557077625569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6.9010416666666741E-2"/>
                  <c:y val="-5.0228310502283095E-2"/>
                </c:manualLayout>
              </c:layout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МЕЖБЮДЖЕТНЫЕ ТРАНСФЕРТЫ</c:v>
                </c:pt>
                <c:pt idx="7">
                  <c:v>НАЦИОНАЛЬНАЯ ОБОРОНА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41.2</c:v>
                </c:pt>
                <c:pt idx="1">
                  <c:v>27.7</c:v>
                </c:pt>
                <c:pt idx="2">
                  <c:v>3.9</c:v>
                </c:pt>
                <c:pt idx="3">
                  <c:v>183.3</c:v>
                </c:pt>
                <c:pt idx="4">
                  <c:v>14.3</c:v>
                </c:pt>
                <c:pt idx="5">
                  <c:v>9</c:v>
                </c:pt>
                <c:pt idx="6">
                  <c:v>5.4</c:v>
                </c:pt>
                <c:pt idx="7">
                  <c:v>0.9</c:v>
                </c:pt>
                <c:pt idx="8">
                  <c:v>0.4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49562401812776"/>
          <c:h val="0.95811167439686473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2.7343750000000007E-2"/>
                  <c:y val="-6.3926940639269417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3437500000000007E-2"/>
                  <c:y val="-0.11415525114155257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1.8229166666666675E-2"/>
                  <c:y val="-0.17123287671232881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3.6458333333333336E-2"/>
                  <c:y val="6.8493150684931503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1.3020833333333343E-2"/>
                  <c:y val="-5.4794520547945244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9.1145833333333391E-3"/>
                  <c:y val="-8.9041095890411009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3.90625E-3"/>
                  <c:y val="-8.4474885844748854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3.3854166666666671E-2"/>
                  <c:y val="-0.11187214611872147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5.2083333333333419E-2"/>
                  <c:y val="-5.7077625570776287E-2"/>
                </c:manualLayout>
              </c:layout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МЕЖБЮДЖЕТНЫЕ ТРАНСФЕРТЫ</c:v>
                </c:pt>
                <c:pt idx="7">
                  <c:v>НАЦИОНАЛЬНАЯ ОБОРОНА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41.2</c:v>
                </c:pt>
                <c:pt idx="1">
                  <c:v>28.1</c:v>
                </c:pt>
                <c:pt idx="2">
                  <c:v>3.9</c:v>
                </c:pt>
                <c:pt idx="3">
                  <c:v>180.3</c:v>
                </c:pt>
                <c:pt idx="4">
                  <c:v>14.3</c:v>
                </c:pt>
                <c:pt idx="5">
                  <c:v>8.3000000000000007</c:v>
                </c:pt>
                <c:pt idx="6">
                  <c:v>5.4</c:v>
                </c:pt>
                <c:pt idx="7">
                  <c:v>0.9</c:v>
                </c:pt>
                <c:pt idx="8">
                  <c:v>0.4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49562401812776"/>
          <c:h val="0.95811167439686473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Объем отгруженных товаров собственного производства,</a:t>
            </a:r>
            <a:r>
              <a:rPr lang="ru-RU" baseline="0"/>
              <a:t> выполненных работ и услуг собственными силами по полному кругу организаций, млн. руб.</a:t>
            </a:r>
            <a:endParaRPr lang="ru-RU"/>
          </a:p>
        </c:rich>
      </c:tx>
      <c:layout/>
    </c:title>
    <c:plotArea>
      <c:layout/>
      <c:lineChart>
        <c:grouping val="standard"/>
        <c:ser>
          <c:idx val="0"/>
          <c:order val="0"/>
          <c:dLbls>
            <c:dLblPos val="b"/>
            <c:showVal val="1"/>
          </c:dLbls>
          <c:cat>
            <c:strRef>
              <c:f>Лист3!$A$3:$A$7</c:f>
              <c:strCache>
                <c:ptCount val="5"/>
                <c:pt idx="0">
                  <c:v>2021 отчет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Лист3!$B$3:$B$7</c:f>
              <c:numCache>
                <c:formatCode>0</c:formatCode>
                <c:ptCount val="5"/>
                <c:pt idx="0">
                  <c:v>6529</c:v>
                </c:pt>
                <c:pt idx="1">
                  <c:v>6858</c:v>
                </c:pt>
                <c:pt idx="2">
                  <c:v>6939</c:v>
                </c:pt>
                <c:pt idx="3">
                  <c:v>7014</c:v>
                </c:pt>
                <c:pt idx="4">
                  <c:v>7091</c:v>
                </c:pt>
              </c:numCache>
            </c:numRef>
          </c:val>
        </c:ser>
        <c:marker val="1"/>
        <c:axId val="177461120"/>
        <c:axId val="188846080"/>
      </c:lineChart>
      <c:catAx>
        <c:axId val="177461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Год</a:t>
                </a:r>
              </a:p>
            </c:rich>
          </c:tx>
          <c:layout/>
        </c:title>
        <c:numFmt formatCode="General" sourceLinked="1"/>
        <c:tickLblPos val="nextTo"/>
        <c:crossAx val="188846080"/>
        <c:crosses val="autoZero"/>
        <c:auto val="1"/>
        <c:lblAlgn val="ctr"/>
        <c:lblOffset val="100"/>
      </c:catAx>
      <c:valAx>
        <c:axId val="18884608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dirty="0" err="1" smtClean="0"/>
                  <a:t>Мил.руб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0073668282212381E-2"/>
              <c:y val="0.51374796734718875"/>
            </c:manualLayout>
          </c:layout>
        </c:title>
        <c:numFmt formatCode="0" sourceLinked="1"/>
        <c:tickLblPos val="nextTo"/>
        <c:crossAx val="17746112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Инвестиции в основной капитал,</a:t>
            </a:r>
          </a:p>
          <a:p>
            <a:pPr>
              <a:defRPr/>
            </a:pPr>
            <a:r>
              <a:rPr lang="ru-RU"/>
              <a:t>млн.руб.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1.5020080891253127E-2"/>
          <c:y val="0.15668072219646192"/>
          <c:w val="0.96995983821749521"/>
          <c:h val="0.79094954905929671"/>
        </c:manualLayout>
      </c:layout>
      <c:barChart>
        <c:barDir val="col"/>
        <c:grouping val="stacked"/>
        <c:ser>
          <c:idx val="0"/>
          <c:order val="0"/>
          <c:dPt>
            <c:idx val="0"/>
            <c:spPr>
              <a:solidFill>
                <a:schemeClr val="accent3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Lbls>
            <c:dLblPos val="inEnd"/>
            <c:showVal val="1"/>
          </c:dLbls>
          <c:cat>
            <c:strRef>
              <c:f>Лист4!$A$3:$A$7</c:f>
              <c:strCache>
                <c:ptCount val="5"/>
                <c:pt idx="0">
                  <c:v>2021 отчет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Лист4!$B$3:$B$7</c:f>
              <c:numCache>
                <c:formatCode>0</c:formatCode>
                <c:ptCount val="5"/>
                <c:pt idx="0">
                  <c:v>915</c:v>
                </c:pt>
                <c:pt idx="1">
                  <c:v>439</c:v>
                </c:pt>
                <c:pt idx="2">
                  <c:v>414</c:v>
                </c:pt>
                <c:pt idx="3">
                  <c:v>419</c:v>
                </c:pt>
                <c:pt idx="4">
                  <c:v>422</c:v>
                </c:pt>
              </c:numCache>
            </c:numRef>
          </c:val>
        </c:ser>
        <c:overlap val="100"/>
        <c:axId val="188831616"/>
        <c:axId val="188833152"/>
      </c:barChart>
      <c:catAx>
        <c:axId val="188831616"/>
        <c:scaling>
          <c:orientation val="minMax"/>
        </c:scaling>
        <c:axPos val="b"/>
        <c:numFmt formatCode="General" sourceLinked="1"/>
        <c:tickLblPos val="nextTo"/>
        <c:crossAx val="188833152"/>
        <c:crosses val="autoZero"/>
        <c:auto val="1"/>
        <c:lblAlgn val="ctr"/>
        <c:lblOffset val="100"/>
      </c:catAx>
      <c:valAx>
        <c:axId val="188833152"/>
        <c:scaling>
          <c:orientation val="minMax"/>
        </c:scaling>
        <c:delete val="1"/>
        <c:axPos val="l"/>
        <c:numFmt formatCode="0" sourceLinked="1"/>
        <c:tickLblPos val="none"/>
        <c:crossAx val="18883161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/>
            </a:pPr>
            <a:r>
              <a:rPr lang="ru-RU"/>
              <a:t>Среднемесячная заработная плата, </a:t>
            </a:r>
          </a:p>
          <a:p>
            <a:pPr>
              <a:defRPr/>
            </a:pPr>
            <a:r>
              <a:rPr lang="ru-RU"/>
              <a:t>рубли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3"/>
            </a:solidFill>
          </c:spPr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Lbls>
            <c:dLblPos val="outEnd"/>
            <c:showVal val="1"/>
          </c:dLbls>
          <c:cat>
            <c:strRef>
              <c:f>Лист6!$A$2:$A$6</c:f>
              <c:strCache>
                <c:ptCount val="5"/>
                <c:pt idx="0">
                  <c:v>2021 отчет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  <c:pt idx="4">
                  <c:v>2025 прогноз</c:v>
                </c:pt>
              </c:strCache>
            </c:strRef>
          </c:cat>
          <c:val>
            <c:numRef>
              <c:f>Лист6!$B$2:$B$6</c:f>
              <c:numCache>
                <c:formatCode>0</c:formatCode>
                <c:ptCount val="5"/>
                <c:pt idx="0">
                  <c:v>35114</c:v>
                </c:pt>
                <c:pt idx="1">
                  <c:v>36747</c:v>
                </c:pt>
                <c:pt idx="2">
                  <c:v>38341</c:v>
                </c:pt>
                <c:pt idx="3">
                  <c:v>39791</c:v>
                </c:pt>
                <c:pt idx="4">
                  <c:v>41415</c:v>
                </c:pt>
              </c:numCache>
            </c:numRef>
          </c:val>
        </c:ser>
        <c:axId val="191292928"/>
        <c:axId val="191294464"/>
      </c:barChart>
      <c:catAx>
        <c:axId val="191292928"/>
        <c:scaling>
          <c:orientation val="minMax"/>
        </c:scaling>
        <c:axPos val="b"/>
        <c:numFmt formatCode="General" sourceLinked="1"/>
        <c:tickLblPos val="nextTo"/>
        <c:crossAx val="191294464"/>
        <c:crosses val="autoZero"/>
        <c:auto val="1"/>
        <c:lblAlgn val="ctr"/>
        <c:lblOffset val="100"/>
      </c:catAx>
      <c:valAx>
        <c:axId val="191294464"/>
        <c:scaling>
          <c:orientation val="minMax"/>
        </c:scaling>
        <c:delete val="1"/>
        <c:axPos val="l"/>
        <c:numFmt formatCode="0" sourceLinked="1"/>
        <c:tickLblPos val="none"/>
        <c:crossAx val="191292928"/>
        <c:crosses val="autoZero"/>
        <c:crossBetween val="between"/>
      </c:valAx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-1.8159805429839024E-3"/>
                  <c:y val="-0.13513513513513523"/>
                </c:manualLayout>
              </c:layout>
              <c:showVal val="1"/>
            </c:dLbl>
            <c:dLbl>
              <c:idx val="1"/>
              <c:layout>
                <c:manualLayout>
                  <c:x val="-5.447941628951708E-3"/>
                  <c:y val="-0.16666666666666666"/>
                </c:manualLayout>
              </c:layout>
              <c:showVal val="1"/>
            </c:dLbl>
            <c:dLbl>
              <c:idx val="2"/>
              <c:layout>
                <c:manualLayout>
                  <c:x val="1.8159805429839024E-3"/>
                  <c:y val="-0.2702702702702704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</c:v>
                </c:pt>
                <c:pt idx="1">
                  <c:v>75</c:v>
                </c:pt>
                <c:pt idx="2">
                  <c:v>209.9</c:v>
                </c:pt>
              </c:numCache>
            </c:numRef>
          </c:val>
        </c:ser>
        <c:overlap val="100"/>
        <c:axId val="65290240"/>
        <c:axId val="65291776"/>
      </c:barChart>
      <c:catAx>
        <c:axId val="65290240"/>
        <c:scaling>
          <c:orientation val="minMax"/>
        </c:scaling>
        <c:axPos val="b"/>
        <c:tickLblPos val="nextTo"/>
        <c:crossAx val="65291776"/>
        <c:crosses val="autoZero"/>
        <c:auto val="1"/>
        <c:lblAlgn val="ctr"/>
        <c:lblOffset val="100"/>
      </c:catAx>
      <c:valAx>
        <c:axId val="65291776"/>
        <c:scaling>
          <c:orientation val="minMax"/>
        </c:scaling>
        <c:axPos val="l"/>
        <c:majorGridlines/>
        <c:numFmt formatCode="General" sourceLinked="1"/>
        <c:tickLblPos val="nextTo"/>
        <c:crossAx val="652902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13063063063063063"/>
                </c:manualLayout>
              </c:layout>
              <c:showVal val="1"/>
            </c:dLbl>
            <c:dLbl>
              <c:idx val="1"/>
              <c:layout>
                <c:manualLayout>
                  <c:x val="-1.8159805429839024E-3"/>
                  <c:y val="-0.11261261261261261"/>
                </c:manualLayout>
              </c:layout>
              <c:showVal val="1"/>
            </c:dLbl>
            <c:dLbl>
              <c:idx val="2"/>
              <c:layout>
                <c:manualLayout>
                  <c:x val="1.8159805429839024E-3"/>
                  <c:y val="-0.25675675675675674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50.2</c:v>
                </c:pt>
                <c:pt idx="1">
                  <c:v>42.5</c:v>
                </c:pt>
                <c:pt idx="2">
                  <c:v>193.5</c:v>
                </c:pt>
              </c:numCache>
            </c:numRef>
          </c:val>
        </c:ser>
        <c:overlap val="100"/>
        <c:axId val="65394944"/>
        <c:axId val="65429504"/>
      </c:barChart>
      <c:catAx>
        <c:axId val="65394944"/>
        <c:scaling>
          <c:orientation val="minMax"/>
        </c:scaling>
        <c:axPos val="b"/>
        <c:tickLblPos val="nextTo"/>
        <c:crossAx val="65429504"/>
        <c:crosses val="autoZero"/>
        <c:auto val="1"/>
        <c:lblAlgn val="ctr"/>
        <c:lblOffset val="100"/>
      </c:catAx>
      <c:valAx>
        <c:axId val="65429504"/>
        <c:scaling>
          <c:orientation val="minMax"/>
        </c:scaling>
        <c:axPos val="l"/>
        <c:majorGridlines/>
        <c:numFmt formatCode="General" sourceLinked="1"/>
        <c:tickLblPos val="nextTo"/>
        <c:crossAx val="653949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>
        <c:manualLayout>
          <c:layoutTarget val="inner"/>
          <c:xMode val="edge"/>
          <c:yMode val="edge"/>
          <c:x val="8.3359512527906438E-2"/>
          <c:y val="8.3468468468468518E-2"/>
          <c:w val="0.69618044955384795"/>
          <c:h val="0.412060722139462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12177945662197634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1.8159805429839024E-3"/>
                  <c:y val="-0.10453890898772789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"/>
                  <c:y val="-0.24744449173583047"/>
                </c:manualLayout>
              </c:layout>
              <c:dLblPos val="ctr"/>
              <c:showVal val="1"/>
            </c:dLbl>
            <c:dLblPos val="inBase"/>
            <c:showVal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52.1</c:v>
                </c:pt>
                <c:pt idx="1">
                  <c:v>42.6</c:v>
                </c:pt>
                <c:pt idx="2">
                  <c:v>188.1</c:v>
                </c:pt>
              </c:numCache>
            </c:numRef>
          </c:val>
        </c:ser>
        <c:overlap val="100"/>
        <c:axId val="69919104"/>
        <c:axId val="69920640"/>
      </c:barChart>
      <c:catAx>
        <c:axId val="69919104"/>
        <c:scaling>
          <c:orientation val="minMax"/>
        </c:scaling>
        <c:axPos val="b"/>
        <c:tickLblPos val="nextTo"/>
        <c:crossAx val="69920640"/>
        <c:crosses val="autoZero"/>
        <c:auto val="1"/>
        <c:lblAlgn val="ctr"/>
        <c:lblOffset val="100"/>
      </c:catAx>
      <c:valAx>
        <c:axId val="69920640"/>
        <c:scaling>
          <c:orientation val="minMax"/>
        </c:scaling>
        <c:axPos val="l"/>
        <c:majorGridlines/>
        <c:numFmt formatCode="General" sourceLinked="1"/>
        <c:tickLblPos val="nextTo"/>
        <c:crossAx val="6991910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4E67C8"/>
            </a:solidFill>
          </c:spPr>
          <c:dLbls>
            <c:dLbl>
              <c:idx val="0"/>
              <c:layout>
                <c:manualLayout>
                  <c:x val="-6.3611977832299634E-3"/>
                  <c:y val="-2.1065464643006581E-2"/>
                </c:manualLayout>
              </c:layout>
              <c:showVal val="1"/>
            </c:dLbl>
            <c:dLbl>
              <c:idx val="1"/>
              <c:layout>
                <c:manualLayout>
                  <c:x val="7.6655075536074656E-3"/>
                  <c:y val="-3.9382060938034917E-2"/>
                </c:manualLayout>
              </c:layout>
              <c:showVal val="1"/>
            </c:dLbl>
            <c:dLbl>
              <c:idx val="2"/>
              <c:layout>
                <c:manualLayout>
                  <c:x val="-8.3892257673914682E-3"/>
                  <c:y val="-3.1036935600441254E-2"/>
                </c:manualLayout>
              </c:layout>
              <c:showVal val="1"/>
            </c:dLbl>
            <c:dLbl>
              <c:idx val="3"/>
              <c:layout>
                <c:manualLayout>
                  <c:x val="2.7138407754313419E-3"/>
                  <c:y val="-1.8462855186579943E-2"/>
                </c:manualLayout>
              </c:layout>
              <c:showVal val="1"/>
            </c:dLbl>
            <c:dLbl>
              <c:idx val="4"/>
              <c:layout>
                <c:manualLayout>
                  <c:x val="-1.5152795176321143E-3"/>
                  <c:y val="-1.5179352580927383E-2"/>
                </c:manualLayout>
              </c:layout>
              <c:showVal val="1"/>
            </c:dLbl>
            <c:dLbl>
              <c:idx val="5"/>
              <c:layout>
                <c:manualLayout>
                  <c:x val="-1.3518233679958016E-3"/>
                  <c:y val="-1.562535661303207E-2"/>
                </c:manualLayout>
              </c:layout>
              <c:showVal val="1"/>
            </c:dLbl>
            <c:dLbl>
              <c:idx val="6"/>
              <c:layout>
                <c:manualLayout>
                  <c:x val="6.9396802282152507E-3"/>
                  <c:y val="-5.4758644299897309E-3"/>
                </c:manualLayout>
              </c:layout>
              <c:showVal val="1"/>
            </c:dLbl>
            <c:dLbl>
              <c:idx val="7"/>
              <c:layout>
                <c:manualLayout>
                  <c:x val="-7.9553346404356139E-3"/>
                  <c:y val="-2.2543649435124965E-3"/>
                </c:manualLayout>
              </c:layout>
              <c:showVal val="1"/>
            </c:dLbl>
            <c:showVal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ДОХОДЫ ОТ ИСПОЛЬЗОВАНИЯ ИМУЩЕСТВА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доходы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22.3</c:v>
                </c:pt>
                <c:pt idx="1">
                  <c:v>15.7</c:v>
                </c:pt>
                <c:pt idx="2">
                  <c:v>9</c:v>
                </c:pt>
                <c:pt idx="3">
                  <c:v>2.1</c:v>
                </c:pt>
                <c:pt idx="4">
                  <c:v>42.1</c:v>
                </c:pt>
                <c:pt idx="5">
                  <c:v>32.5</c:v>
                </c:pt>
                <c:pt idx="6">
                  <c:v>0.30000000000000004</c:v>
                </c:pt>
                <c:pt idx="7">
                  <c:v>209.9</c:v>
                </c:pt>
              </c:numCache>
            </c:numRef>
          </c:val>
        </c:ser>
        <c:gapWidth val="100"/>
        <c:axId val="69930368"/>
        <c:axId val="69928832"/>
      </c:barChart>
      <c:valAx>
        <c:axId val="69928832"/>
        <c:scaling>
          <c:orientation val="minMax"/>
        </c:scaling>
        <c:axPos val="l"/>
        <c:majorGridlines/>
        <c:numFmt formatCode="General" sourceLinked="1"/>
        <c:tickLblPos val="nextTo"/>
        <c:crossAx val="69930368"/>
        <c:crosses val="autoZero"/>
        <c:crossBetween val="between"/>
      </c:valAx>
      <c:catAx>
        <c:axId val="6993036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69928832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66941069898419336"/>
          <c:y val="2.9547719578530945E-2"/>
          <c:w val="0.32166072854104905"/>
          <c:h val="0.90245045456274486"/>
        </c:manualLayout>
      </c:layout>
      <c:txPr>
        <a:bodyPr/>
        <a:lstStyle/>
        <a:p>
          <a:pPr>
            <a:defRPr sz="135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1641184583215941E-2"/>
                  <c:y val="-0.13889592139754192"/>
                </c:manualLayout>
              </c:layout>
              <c:showVal val="1"/>
            </c:dLbl>
            <c:dLbl>
              <c:idx val="1"/>
              <c:layout>
                <c:manualLayout>
                  <c:x val="-2.7303177007327813E-2"/>
                  <c:y val="-1.631524589525752E-2"/>
                </c:manualLayout>
              </c:layout>
              <c:showVal val="1"/>
            </c:dLbl>
            <c:dLbl>
              <c:idx val="2"/>
              <c:layout>
                <c:manualLayout>
                  <c:x val="-1.412499801270878E-2"/>
                  <c:y val="-3.919855005783203E-2"/>
                </c:manualLayout>
              </c:layout>
              <c:showVal val="1"/>
            </c:dLbl>
            <c:dLbl>
              <c:idx val="3"/>
              <c:layout>
                <c:manualLayout>
                  <c:x val="3.2261585507029158E-3"/>
                  <c:y val="-7.6254688810838939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22.3</c:v>
                </c:pt>
                <c:pt idx="1">
                  <c:v>15.7</c:v>
                </c:pt>
                <c:pt idx="2">
                  <c:v>9</c:v>
                </c:pt>
                <c:pt idx="3">
                  <c:v>2.1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0.75332</cdr:x>
      <cdr:y>0.42149</cdr:y>
    </cdr:from>
    <cdr:to>
      <cdr:x>0.99152</cdr:x>
      <cdr:y>0.83103</cdr:y>
    </cdr:to>
    <cdr:pic>
      <cdr:nvPicPr>
        <cdr:cNvPr id="2" name="Picture 2" descr="C:\Users\ka_urubaeva\Desktop\images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024648" y="1371600"/>
          <a:ext cx="2221218" cy="133273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500" cy="336788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349" y="1"/>
            <a:ext cx="4274035" cy="336788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r">
              <a:defRPr sz="1100"/>
            </a:lvl1pPr>
          </a:lstStyle>
          <a:p>
            <a:fld id="{FD8E0CA9-C71E-4ABD-8398-7940CDADC203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46425" y="504825"/>
            <a:ext cx="3573463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83" tIns="41591" rIns="83183" bIns="415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17" y="3199488"/>
            <a:ext cx="7891879" cy="3031093"/>
          </a:xfrm>
          <a:prstGeom prst="rect">
            <a:avLst/>
          </a:prstGeom>
        </p:spPr>
        <p:txBody>
          <a:bodyPr vert="horz" lIns="83183" tIns="41591" rIns="83183" bIns="4159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561"/>
            <a:ext cx="4275500" cy="336788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349" y="6397561"/>
            <a:ext cx="4274035" cy="336788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r">
              <a:defRPr sz="1100"/>
            </a:lvl1pPr>
          </a:lstStyle>
          <a:p>
            <a:fld id="{FD380A6B-6F29-49AC-BC55-B6805BB6F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75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21" y="5567157"/>
            <a:ext cx="6592170" cy="971964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16" y="3451320"/>
            <a:ext cx="8391174" cy="1975804"/>
          </a:xfrm>
          <a:effectLst/>
        </p:spPr>
        <p:txBody>
          <a:bodyPr>
            <a:noAutofit/>
          </a:bodyPr>
          <a:lstStyle>
            <a:lvl1pPr marL="729947" indent="-521391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92" y="806025"/>
            <a:ext cx="7485380" cy="3828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256" y="414866"/>
            <a:ext cx="2406015" cy="577187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366" y="806026"/>
            <a:ext cx="5647583" cy="53932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675" y="806027"/>
            <a:ext cx="7485380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09" y="2393936"/>
            <a:ext cx="6977684" cy="2670168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129" y="5076795"/>
            <a:ext cx="6982161" cy="920553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674" y="806025"/>
            <a:ext cx="3913784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806027"/>
            <a:ext cx="3913784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027"/>
            <a:ext cx="3913784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401" y="1542953"/>
            <a:ext cx="3913784" cy="3022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762" y="806027"/>
            <a:ext cx="3913784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marL="0" lvl="0" indent="0" algn="ctr" defTabSz="104278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1541526"/>
            <a:ext cx="3913784" cy="3022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76" y="2434873"/>
            <a:ext cx="4252199" cy="1386673"/>
          </a:xfrm>
          <a:effectLst/>
        </p:spPr>
        <p:txBody>
          <a:bodyPr anchor="b">
            <a:noAutofit/>
          </a:bodyPr>
          <a:lstStyle>
            <a:lvl1pPr marL="260695" indent="-260695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61" y="806027"/>
            <a:ext cx="4697758" cy="5393267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047" y="3854060"/>
            <a:ext cx="3962850" cy="2357432"/>
          </a:xfrm>
        </p:spPr>
        <p:txBody>
          <a:bodyPr/>
          <a:lstStyle>
            <a:lvl1pPr marL="0" indent="0">
              <a:buNone/>
              <a:defRPr sz="16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3469" y="1259417"/>
            <a:ext cx="4812030" cy="3446379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640" y="1113406"/>
            <a:ext cx="4320061" cy="2383328"/>
          </a:xfrm>
        </p:spPr>
        <p:txBody>
          <a:bodyPr anchor="b"/>
          <a:lstStyle>
            <a:lvl1pPr marL="208556" indent="-208556">
              <a:buFont typeface="Georgia" pitchFamily="18" charset="0"/>
              <a:buChar char="*"/>
              <a:defRPr sz="18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00" y="4919130"/>
            <a:ext cx="7465193" cy="1259417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5394"/>
            <a:ext cx="10693400" cy="19311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2539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2113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152" y="4817481"/>
            <a:ext cx="7616020" cy="1259417"/>
          </a:xfrm>
          <a:prstGeom prst="rect">
            <a:avLst/>
          </a:prstGeom>
          <a:effectLst/>
        </p:spPr>
        <p:txBody>
          <a:bodyPr vert="horz" lIns="104278" tIns="52139" rIns="104278" bIns="52139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842"/>
            <a:ext cx="7485380" cy="3828627"/>
          </a:xfrm>
          <a:prstGeom prst="rect">
            <a:avLst/>
          </a:prstGeom>
        </p:spPr>
        <p:txBody>
          <a:bodyPr vert="horz" lIns="104278" tIns="52139" rIns="104278" bIns="521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045" y="6800850"/>
            <a:ext cx="2940685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69" y="6800850"/>
            <a:ext cx="3920915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5583" y="6800850"/>
            <a:ext cx="2138680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marL="364974" indent="-364974" algn="r" defTabSz="104278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695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669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504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338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028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7863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1981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6954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072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8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6707"/>
            <a:ext cx="4099560" cy="7400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5583" y="1902460"/>
            <a:ext cx="8686800" cy="2734310"/>
          </a:xfrm>
          <a:custGeom>
            <a:avLst/>
            <a:gdLst/>
            <a:ahLst/>
            <a:cxnLst/>
            <a:rect l="l" t="t" r="r" b="b"/>
            <a:pathLst>
              <a:path w="8686800" h="2734310">
                <a:moveTo>
                  <a:pt x="0" y="2734056"/>
                </a:moveTo>
                <a:lnTo>
                  <a:pt x="8686800" y="2734056"/>
                </a:lnTo>
                <a:lnTo>
                  <a:pt x="8686800" y="0"/>
                </a:lnTo>
                <a:lnTo>
                  <a:pt x="0" y="0"/>
                </a:lnTo>
                <a:lnTo>
                  <a:pt x="0" y="2734056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59" y="3944620"/>
            <a:ext cx="673735" cy="692150"/>
          </a:xfrm>
          <a:custGeom>
            <a:avLst/>
            <a:gdLst/>
            <a:ahLst/>
            <a:cxnLst/>
            <a:rect l="l" t="t" r="r" b="b"/>
            <a:pathLst>
              <a:path w="673735" h="692150">
                <a:moveTo>
                  <a:pt x="0" y="691895"/>
                </a:moveTo>
                <a:lnTo>
                  <a:pt x="673608" y="691895"/>
                </a:lnTo>
                <a:lnTo>
                  <a:pt x="673608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6045" y="2025650"/>
            <a:ext cx="673735" cy="692150"/>
          </a:xfrm>
          <a:custGeom>
            <a:avLst/>
            <a:gdLst/>
            <a:ahLst/>
            <a:cxnLst/>
            <a:rect l="l" t="t" r="r" b="b"/>
            <a:pathLst>
              <a:path w="673735" h="692150">
                <a:moveTo>
                  <a:pt x="0" y="691896"/>
                </a:moveTo>
                <a:lnTo>
                  <a:pt x="673607" y="691896"/>
                </a:lnTo>
                <a:lnTo>
                  <a:pt x="673607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0" y="122885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5024" y="3944620"/>
            <a:ext cx="683260" cy="692150"/>
          </a:xfrm>
          <a:custGeom>
            <a:avLst/>
            <a:gdLst/>
            <a:ahLst/>
            <a:cxnLst/>
            <a:rect l="l" t="t" r="r" b="b"/>
            <a:pathLst>
              <a:path w="683260" h="692150">
                <a:moveTo>
                  <a:pt x="0" y="691895"/>
                </a:moveTo>
                <a:lnTo>
                  <a:pt x="682751" y="691895"/>
                </a:lnTo>
                <a:lnTo>
                  <a:pt x="682751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0" y="1902460"/>
            <a:ext cx="685800" cy="692150"/>
          </a:xfrm>
          <a:custGeom>
            <a:avLst/>
            <a:gdLst/>
            <a:ahLst/>
            <a:cxnLst/>
            <a:rect l="l" t="t" r="r" b="b"/>
            <a:pathLst>
              <a:path w="685800" h="692150">
                <a:moveTo>
                  <a:pt x="0" y="691896"/>
                </a:moveTo>
                <a:lnTo>
                  <a:pt x="685800" y="691896"/>
                </a:lnTo>
                <a:lnTo>
                  <a:pt x="6858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5024" y="2585211"/>
            <a:ext cx="683260" cy="683260"/>
          </a:xfrm>
          <a:custGeom>
            <a:avLst/>
            <a:gdLst/>
            <a:ahLst/>
            <a:cxnLst/>
            <a:rect l="l" t="t" r="r" b="b"/>
            <a:pathLst>
              <a:path w="683260" h="683260">
                <a:moveTo>
                  <a:pt x="0" y="682751"/>
                </a:moveTo>
                <a:lnTo>
                  <a:pt x="682751" y="682751"/>
                </a:lnTo>
                <a:lnTo>
                  <a:pt x="682751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585211"/>
            <a:ext cx="683260" cy="683260"/>
          </a:xfrm>
          <a:custGeom>
            <a:avLst/>
            <a:gdLst/>
            <a:ahLst/>
            <a:cxnLst/>
            <a:rect l="l" t="t" r="r" b="b"/>
            <a:pathLst>
              <a:path w="683260" h="683260">
                <a:moveTo>
                  <a:pt x="0" y="682751"/>
                </a:moveTo>
                <a:lnTo>
                  <a:pt x="682752" y="682751"/>
                </a:lnTo>
                <a:lnTo>
                  <a:pt x="682752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583" y="2585211"/>
            <a:ext cx="673735" cy="683260"/>
          </a:xfrm>
          <a:custGeom>
            <a:avLst/>
            <a:gdLst/>
            <a:ahLst/>
            <a:cxnLst/>
            <a:rect l="l" t="t" r="r" b="b"/>
            <a:pathLst>
              <a:path w="673735" h="683260">
                <a:moveTo>
                  <a:pt x="0" y="682751"/>
                </a:moveTo>
                <a:lnTo>
                  <a:pt x="673607" y="682751"/>
                </a:lnTo>
                <a:lnTo>
                  <a:pt x="673607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59" y="3258820"/>
            <a:ext cx="673735" cy="695325"/>
          </a:xfrm>
          <a:custGeom>
            <a:avLst/>
            <a:gdLst/>
            <a:ahLst/>
            <a:cxnLst/>
            <a:rect l="l" t="t" r="r" b="b"/>
            <a:pathLst>
              <a:path w="673735" h="695325">
                <a:moveTo>
                  <a:pt x="0" y="694943"/>
                </a:moveTo>
                <a:lnTo>
                  <a:pt x="673608" y="694943"/>
                </a:lnTo>
                <a:lnTo>
                  <a:pt x="673608" y="0"/>
                </a:lnTo>
                <a:lnTo>
                  <a:pt x="0" y="0"/>
                </a:lnTo>
                <a:lnTo>
                  <a:pt x="0" y="694943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5024" y="3258820"/>
            <a:ext cx="683260" cy="695325"/>
          </a:xfrm>
          <a:custGeom>
            <a:avLst/>
            <a:gdLst/>
            <a:ahLst/>
            <a:cxnLst/>
            <a:rect l="l" t="t" r="r" b="b"/>
            <a:pathLst>
              <a:path w="683260" h="695325">
                <a:moveTo>
                  <a:pt x="0" y="694943"/>
                </a:moveTo>
                <a:lnTo>
                  <a:pt x="682751" y="694943"/>
                </a:lnTo>
                <a:lnTo>
                  <a:pt x="682751" y="0"/>
                </a:lnTo>
                <a:lnTo>
                  <a:pt x="0" y="0"/>
                </a:lnTo>
                <a:lnTo>
                  <a:pt x="0" y="69494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60899" y="5835650"/>
            <a:ext cx="2286001" cy="1120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05583" y="1309092"/>
            <a:ext cx="6084317" cy="3730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600"/>
              </a:lnSpc>
            </a:pPr>
            <a:r>
              <a:rPr sz="4800" b="1" dirty="0" err="1" smtClean="0">
                <a:solidFill>
                  <a:srgbClr val="00007C"/>
                </a:solidFill>
                <a:latin typeface="Arial"/>
                <a:cs typeface="Arial"/>
              </a:rPr>
              <a:t>Бюджет</a:t>
            </a:r>
            <a:r>
              <a:rPr sz="4800" b="1" spc="5" dirty="0" smtClean="0">
                <a:solidFill>
                  <a:srgbClr val="00007C"/>
                </a:solidFill>
                <a:latin typeface="Arial"/>
                <a:cs typeface="Arial"/>
              </a:rPr>
              <a:t> </a:t>
            </a:r>
            <a:r>
              <a:rPr sz="4800" b="1" dirty="0" err="1" smtClean="0">
                <a:solidFill>
                  <a:srgbClr val="00007C"/>
                </a:solidFill>
                <a:latin typeface="Arial"/>
                <a:cs typeface="Arial"/>
              </a:rPr>
              <a:t>для</a:t>
            </a:r>
            <a:r>
              <a:rPr sz="4800" b="1" dirty="0" smtClean="0">
                <a:solidFill>
                  <a:srgbClr val="00007C"/>
                </a:solidFill>
                <a:latin typeface="Arial"/>
                <a:cs typeface="Arial"/>
              </a:rPr>
              <a:t> </a:t>
            </a:r>
            <a:r>
              <a:rPr sz="4800" b="1" spc="-5" dirty="0" err="1" smtClean="0">
                <a:solidFill>
                  <a:srgbClr val="E7EFFC"/>
                </a:solidFill>
                <a:latin typeface="Arial"/>
                <a:cs typeface="Arial"/>
              </a:rPr>
              <a:t>г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раждан</a:t>
            </a:r>
            <a:r>
              <a:rPr sz="4800" b="1" spc="5" dirty="0" smtClean="0">
                <a:solidFill>
                  <a:srgbClr val="E7EFFC"/>
                </a:solidFill>
                <a:latin typeface="Arial"/>
                <a:cs typeface="Arial"/>
              </a:rPr>
              <a:t> 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на</a:t>
            </a:r>
            <a:r>
              <a:rPr sz="4800" b="1" dirty="0" smtClean="0">
                <a:solidFill>
                  <a:srgbClr val="E7EFFC"/>
                </a:solidFill>
                <a:latin typeface="Arial"/>
                <a:cs typeface="Arial"/>
              </a:rPr>
              <a:t> </a:t>
            </a:r>
            <a:r>
              <a:rPr sz="4800" b="1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20</a:t>
            </a:r>
            <a:r>
              <a:rPr lang="ru-RU" sz="4800" b="1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22</a:t>
            </a:r>
            <a:r>
              <a:rPr sz="4800" b="1" spc="5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 </a:t>
            </a:r>
            <a:r>
              <a:rPr sz="4800" b="1" spc="-5" dirty="0" err="1" smtClean="0">
                <a:solidFill>
                  <a:srgbClr val="E7EFFC"/>
                </a:solidFill>
                <a:latin typeface="Arial"/>
                <a:cs typeface="Arial"/>
              </a:rPr>
              <a:t>г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од</a:t>
            </a:r>
            <a:r>
              <a:rPr lang="ru-RU" sz="4800" b="1" dirty="0" smtClean="0">
                <a:solidFill>
                  <a:srgbClr val="E7EFFC"/>
                </a:solidFill>
                <a:latin typeface="Arial"/>
                <a:cs typeface="Arial"/>
              </a:rPr>
              <a:t> и плановый период 2023 и 2024 годов</a:t>
            </a:r>
            <a:endParaRPr lang="ru-RU" sz="4800" b="1" dirty="0">
              <a:solidFill>
                <a:srgbClr val="E7EFFC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25859" y="230530"/>
            <a:ext cx="49866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600" spc="-105" dirty="0">
                <a:latin typeface="Palatino Linotype"/>
                <a:cs typeface="Palatino Linotype"/>
              </a:rPr>
              <a:t>Решение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Колпнянского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0" dirty="0" err="1">
                <a:latin typeface="Palatino Linotype"/>
                <a:cs typeface="Palatino Linotype"/>
              </a:rPr>
              <a:t>районного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65" dirty="0" err="1" smtClean="0">
                <a:latin typeface="Palatino Linotype"/>
                <a:cs typeface="Palatino Linotype"/>
              </a:rPr>
              <a:t>Совет</a:t>
            </a:r>
            <a:r>
              <a:rPr lang="ru-RU" sz="1600" spc="-65" dirty="0" smtClean="0">
                <a:latin typeface="Palatino Linotype"/>
                <a:cs typeface="Palatino Linotype"/>
              </a:rPr>
              <a:t>а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народных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депутатов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75" dirty="0">
                <a:latin typeface="Palatino Linotype"/>
                <a:cs typeface="Palatino Linotype"/>
              </a:rPr>
              <a:t>Орловской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95" dirty="0">
                <a:latin typeface="Palatino Linotype"/>
                <a:cs typeface="Palatino Linotype"/>
              </a:rPr>
              <a:t>области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75" dirty="0">
                <a:latin typeface="Palatino Linotype"/>
                <a:cs typeface="Palatino Linotype"/>
              </a:rPr>
              <a:t>"О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114" dirty="0">
                <a:latin typeface="Palatino Linotype"/>
                <a:cs typeface="Palatino Linotype"/>
              </a:rPr>
              <a:t>бюджете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Колпнянского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5859" y="718210"/>
            <a:ext cx="422846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0" dirty="0">
                <a:latin typeface="Palatino Linotype"/>
                <a:cs typeface="Palatino Linotype"/>
              </a:rPr>
              <a:t>района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0" dirty="0" err="1">
                <a:latin typeface="Palatino Linotype"/>
                <a:cs typeface="Palatino Linotype"/>
              </a:rPr>
              <a:t>на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5" dirty="0" smtClean="0">
                <a:latin typeface="Palatino Linotype"/>
                <a:cs typeface="Palatino Linotype"/>
              </a:rPr>
              <a:t>20</a:t>
            </a:r>
            <a:r>
              <a:rPr lang="ru-RU" sz="1600" spc="-35" dirty="0" smtClean="0">
                <a:latin typeface="Palatino Linotype"/>
                <a:cs typeface="Palatino Linotype"/>
              </a:rPr>
              <a:t>22</a:t>
            </a:r>
            <a:r>
              <a:rPr sz="1600" spc="-80" dirty="0" err="1" smtClean="0">
                <a:latin typeface="Palatino Linotype"/>
                <a:cs typeface="Palatino Linotype"/>
              </a:rPr>
              <a:t>год</a:t>
            </a:r>
            <a:r>
              <a:rPr lang="ru-RU" sz="1600" spc="-80" dirty="0" smtClean="0">
                <a:latin typeface="Palatino Linotype"/>
                <a:cs typeface="Palatino Linotype"/>
              </a:rPr>
              <a:t> и плановый период 2023 и 2024 годов</a:t>
            </a:r>
            <a:r>
              <a:rPr sz="1600" spc="-80" dirty="0" smtClean="0">
                <a:latin typeface="Palatino Linotype"/>
                <a:cs typeface="Palatino Linotype"/>
              </a:rPr>
              <a:t>"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70" dirty="0" err="1">
                <a:latin typeface="Palatino Linotype"/>
                <a:cs typeface="Palatino Linotype"/>
              </a:rPr>
              <a:t>от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65" dirty="0" smtClean="0">
                <a:latin typeface="Palatino Linotype"/>
                <a:cs typeface="Palatino Linotype"/>
              </a:rPr>
              <a:t>"</a:t>
            </a:r>
            <a:r>
              <a:rPr lang="ru-RU" sz="1600" spc="-65" dirty="0" smtClean="0">
                <a:latin typeface="Palatino Linotype"/>
                <a:cs typeface="Palatino Linotype"/>
              </a:rPr>
              <a:t>17</a:t>
            </a:r>
            <a:r>
              <a:rPr sz="1600" spc="-65" dirty="0" smtClean="0">
                <a:latin typeface="Palatino Linotype"/>
                <a:cs typeface="Palatino Linotype"/>
              </a:rPr>
              <a:t>"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90" dirty="0" err="1">
                <a:latin typeface="Palatino Linotype"/>
                <a:cs typeface="Palatino Linotype"/>
              </a:rPr>
              <a:t>декабря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5" dirty="0" smtClean="0">
                <a:latin typeface="Palatino Linotype"/>
                <a:cs typeface="Palatino Linotype"/>
              </a:rPr>
              <a:t>20</a:t>
            </a:r>
            <a:r>
              <a:rPr lang="ru-RU" sz="1600" spc="-35" dirty="0" smtClean="0">
                <a:latin typeface="Palatino Linotype"/>
                <a:cs typeface="Palatino Linotype"/>
              </a:rPr>
              <a:t>21</a:t>
            </a:r>
            <a:r>
              <a:rPr sz="1600" spc="-35" dirty="0" smtClean="0">
                <a:latin typeface="Palatino Linotype"/>
                <a:cs typeface="Palatino Linotype"/>
              </a:rPr>
              <a:t>г</a:t>
            </a:r>
            <a:r>
              <a:rPr sz="1600" spc="-35" dirty="0">
                <a:latin typeface="Palatino Linotype"/>
                <a:cs typeface="Palatino Linotype"/>
              </a:rPr>
              <a:t>.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95" dirty="0">
                <a:latin typeface="Palatino Linotype"/>
                <a:cs typeface="Palatino Linotype"/>
              </a:rPr>
              <a:t>№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lang="ru-RU" sz="1600" spc="-40" dirty="0" smtClean="0">
                <a:latin typeface="Palatino Linotype"/>
                <a:cs typeface="Palatino Linotype"/>
              </a:rPr>
              <a:t> </a:t>
            </a:r>
            <a:r>
              <a:rPr lang="ru-RU" sz="1600" spc="-35" dirty="0" smtClean="0">
                <a:latin typeface="Palatino Linotype"/>
                <a:cs typeface="Palatino Linotype"/>
              </a:rPr>
              <a:t>29</a:t>
            </a:r>
            <a:endParaRPr sz="16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198372"/>
            <a:ext cx="10101072" cy="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36700" y="199643"/>
            <a:ext cx="845820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5910" marR="6350" indent="-1553845" algn="ctr">
              <a:lnSpc>
                <a:spcPts val="3110"/>
              </a:lnSpc>
            </a:pPr>
            <a:r>
              <a:rPr sz="1400" b="1" spc="-20" dirty="0">
                <a:latin typeface="Arial"/>
                <a:cs typeface="Arial"/>
              </a:rPr>
              <a:t>Основные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параметры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районного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бюджета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5" dirty="0" err="1">
                <a:latin typeface="Arial"/>
                <a:cs typeface="Arial"/>
              </a:rPr>
              <a:t>на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 smtClean="0">
                <a:latin typeface="Tahoma"/>
                <a:cs typeface="Tahoma"/>
              </a:rPr>
              <a:t>20</a:t>
            </a:r>
            <a:r>
              <a:rPr lang="ru-RU" sz="1400" b="1" spc="-20" dirty="0" smtClean="0">
                <a:latin typeface="Tahoma"/>
                <a:cs typeface="Tahoma"/>
              </a:rPr>
              <a:t>22</a:t>
            </a:r>
            <a:r>
              <a:rPr sz="1400" b="1" spc="-5" dirty="0" smtClean="0">
                <a:latin typeface="Tahoma"/>
                <a:cs typeface="Tahoma"/>
              </a:rPr>
              <a:t> </a:t>
            </a:r>
            <a:r>
              <a:rPr sz="1400" b="1" spc="-15" dirty="0" err="1">
                <a:latin typeface="Arial"/>
                <a:cs typeface="Arial"/>
              </a:rPr>
              <a:t>год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 и плановый период 2023 и 2024 годов </a:t>
            </a:r>
            <a:r>
              <a:rPr sz="1400" b="1" spc="-15" dirty="0" smtClean="0">
                <a:latin typeface="Tahoma"/>
                <a:cs typeface="Tahoma"/>
              </a:rPr>
              <a:t>(</a:t>
            </a:r>
            <a:r>
              <a:rPr sz="1400" b="1" spc="-20" dirty="0" err="1" smtClean="0">
                <a:latin typeface="Arial"/>
                <a:cs typeface="Arial"/>
              </a:rPr>
              <a:t>млн</a:t>
            </a:r>
            <a:r>
              <a:rPr sz="1400" b="1" spc="-10" dirty="0">
                <a:latin typeface="Tahoma"/>
                <a:cs typeface="Tahoma"/>
              </a:rPr>
              <a:t>.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Arial"/>
                <a:cs typeface="Arial"/>
              </a:rPr>
              <a:t>руб</a:t>
            </a:r>
            <a:r>
              <a:rPr sz="1400" b="1" spc="-10" dirty="0">
                <a:latin typeface="Tahoma"/>
                <a:cs typeface="Tahoma"/>
              </a:rPr>
              <a:t>.)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6</a:t>
            </a:r>
            <a:endParaRPr sz="3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5782448"/>
              </p:ext>
            </p:extLst>
          </p:nvPr>
        </p:nvGraphicFramePr>
        <p:xfrm>
          <a:off x="1003300" y="1264157"/>
          <a:ext cx="9144001" cy="5333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3461"/>
                <a:gridCol w="1641384"/>
                <a:gridCol w="1715993"/>
                <a:gridCol w="1683163"/>
              </a:tblGrid>
              <a:tr h="837297">
                <a:tc>
                  <a:txBody>
                    <a:bodyPr/>
                    <a:lstStyle/>
                    <a:p>
                      <a:endParaRPr sz="2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2022 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прогноз</a:t>
                      </a:r>
                      <a:endParaRPr sz="14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</a:t>
                      </a:r>
                      <a:r>
                        <a:rPr lang="ru-RU"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23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г.</a:t>
                      </a:r>
                      <a:endParaRPr sz="14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прогноз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marL="370205" marR="22225" indent="-244475"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20</a:t>
                      </a:r>
                      <a:r>
                        <a:rPr lang="ru-RU"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24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lang="ru-RU" sz="1400" b="1" dirty="0" smtClean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marL="370205" marR="22225" indent="-24447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прогноз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4A3A"/>
                    </a:solidFill>
                  </a:tcPr>
                </a:tc>
              </a:tr>
              <a:tr h="1089211">
                <a:tc>
                  <a:txBody>
                    <a:bodyPr/>
                    <a:lstStyle/>
                    <a:p>
                      <a:pPr marL="325755" algn="l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Tahoma"/>
                          <a:cs typeface="Tahoma"/>
                        </a:rPr>
                        <a:t>Вс</a:t>
                      </a:r>
                      <a:r>
                        <a:rPr sz="1500" b="1" spc="1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b="1" spc="-1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доходов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333,9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286,2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282,8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</a:tr>
              <a:tr h="1089210">
                <a:tc>
                  <a:txBody>
                    <a:bodyPr/>
                    <a:lstStyle/>
                    <a:p>
                      <a:pPr marL="124460" marR="121920" indent="365760" algn="l">
                        <a:lnSpc>
                          <a:spcPct val="100000"/>
                        </a:lnSpc>
                      </a:pPr>
                      <a:r>
                        <a:rPr sz="1500" spc="1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ого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од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ы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55904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124,0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43840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92,7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94,7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</a:tr>
              <a:tr h="924992">
                <a:tc>
                  <a:txBody>
                    <a:bodyPr/>
                    <a:lstStyle/>
                    <a:p>
                      <a:pPr marL="493395" marR="373380" indent="-119380" algn="l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Tahoma"/>
                          <a:cs typeface="Tahoma"/>
                        </a:rPr>
                        <a:t>Бе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зв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3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ни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я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94945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209,9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193,5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371475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188,1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</a:tr>
              <a:tr h="924992">
                <a:tc>
                  <a:txBody>
                    <a:bodyPr/>
                    <a:lstStyle/>
                    <a:p>
                      <a:pPr marL="621665" algn="l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ходы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338,5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286,2</a:t>
                      </a:r>
                    </a:p>
                    <a:p>
                      <a:pPr marL="139700" algn="ctr">
                        <a:lnSpc>
                          <a:spcPct val="100000"/>
                        </a:lnSpc>
                      </a:pP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282,8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</a:tr>
              <a:tr h="467791">
                <a:tc>
                  <a:txBody>
                    <a:bodyPr/>
                    <a:lstStyle/>
                    <a:p>
                      <a:pPr marL="459740" marR="461009" indent="139700" algn="l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Tahoma"/>
                          <a:cs typeface="Tahoma"/>
                        </a:rPr>
                        <a:t>Де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ф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т 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(п</a:t>
                      </a:r>
                      <a:r>
                        <a:rPr sz="1500" b="1" spc="-2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оф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)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0066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4,6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3114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0,0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42037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0,0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7796" y="1332870"/>
            <a:ext cx="88753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8460">
              <a:lnSpc>
                <a:spcPct val="102400"/>
              </a:lnSpc>
            </a:pP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охо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ы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20" dirty="0">
                <a:solidFill>
                  <a:srgbClr val="4D3A2F"/>
                </a:solidFill>
                <a:latin typeface="Arial"/>
                <a:cs typeface="Arial"/>
              </a:rPr>
              <a:t>у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еж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ва,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за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ск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че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сре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х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оч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ка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ро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ц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 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3215" y="1948179"/>
            <a:ext cx="3419855" cy="5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832" y="2722372"/>
            <a:ext cx="3529584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4992" y="2722372"/>
            <a:ext cx="3517392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722372"/>
            <a:ext cx="3602736" cy="470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5679" y="3264915"/>
            <a:ext cx="3614928" cy="4163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5743" y="3264915"/>
            <a:ext cx="3596640" cy="4163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43603" y="715771"/>
            <a:ext cx="3145790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  <a:tabLst>
                <a:tab pos="1557655" algn="l"/>
              </a:tabLst>
            </a:pP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4D3A2F"/>
                </a:solidFill>
                <a:latin typeface="Tahoma"/>
                <a:cs typeface="Tahoma"/>
              </a:rPr>
              <a:t>о</a:t>
            </a:r>
            <a:r>
              <a:rPr sz="2600" b="1" spc="-30" dirty="0">
                <a:solidFill>
                  <a:srgbClr val="4D3A2F"/>
                </a:solidFill>
                <a:latin typeface="Tahoma"/>
                <a:cs typeface="Tahoma"/>
              </a:rPr>
              <a:t>х</a:t>
            </a:r>
            <a:r>
              <a:rPr sz="2600" b="1" spc="-15" dirty="0">
                <a:solidFill>
                  <a:srgbClr val="4D3A2F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ды</a:t>
            </a:r>
            <a:r>
              <a:rPr sz="2600" b="1" dirty="0">
                <a:solidFill>
                  <a:srgbClr val="4D3A2F"/>
                </a:solidFill>
                <a:latin typeface="Tahoma"/>
                <a:cs typeface="Tahoma"/>
              </a:rPr>
              <a:t>	</a:t>
            </a:r>
            <a:r>
              <a:rPr sz="2600" b="1" spc="-40" dirty="0">
                <a:solidFill>
                  <a:srgbClr val="4D3A2F"/>
                </a:solidFill>
                <a:latin typeface="Tahoma"/>
                <a:cs typeface="Tahoma"/>
              </a:rPr>
              <a:t>б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юдж</a:t>
            </a:r>
            <a:r>
              <a:rPr sz="2600" b="1" spc="-25" dirty="0">
                <a:solidFill>
                  <a:srgbClr val="4D3A2F"/>
                </a:solidFill>
                <a:latin typeface="Tahoma"/>
                <a:cs typeface="Tahoma"/>
              </a:rPr>
              <a:t>е</a:t>
            </a:r>
            <a:r>
              <a:rPr sz="2600" b="1" spc="-45" dirty="0">
                <a:solidFill>
                  <a:srgbClr val="4D3A2F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а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7</a:t>
            </a:r>
            <a:endParaRPr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7796" y="1332870"/>
            <a:ext cx="88753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8460">
              <a:lnSpc>
                <a:spcPct val="102400"/>
              </a:lnSpc>
            </a:pP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охо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ы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20" dirty="0">
                <a:solidFill>
                  <a:srgbClr val="4D3A2F"/>
                </a:solidFill>
                <a:latin typeface="Arial"/>
                <a:cs typeface="Arial"/>
              </a:rPr>
              <a:t>у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еж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ва,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за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ск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че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сре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х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оч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ка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ро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ц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 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3215" y="1948179"/>
            <a:ext cx="3419855" cy="5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832" y="2722372"/>
            <a:ext cx="3529584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4992" y="2722372"/>
            <a:ext cx="3353308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31900" y="715771"/>
            <a:ext cx="88392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045"/>
              </a:lnSpc>
              <a:tabLst>
                <a:tab pos="1557655" algn="l"/>
              </a:tabLst>
            </a:pPr>
            <a:r>
              <a:rPr lang="ru-RU" sz="2600" b="1" spc="-20" dirty="0" smtClean="0">
                <a:solidFill>
                  <a:srgbClr val="4D3A2F"/>
                </a:solidFill>
                <a:latin typeface="Tahoma"/>
                <a:cs typeface="Tahoma"/>
              </a:rPr>
              <a:t>Структура доходов бюджета</a:t>
            </a:r>
          </a:p>
          <a:p>
            <a:pPr marL="12700">
              <a:lnSpc>
                <a:spcPts val="3045"/>
              </a:lnSpc>
              <a:tabLst>
                <a:tab pos="1557655" algn="l"/>
              </a:tabLst>
            </a:pPr>
            <a:endParaRPr sz="2600" dirty="0">
              <a:latin typeface="Tahoma"/>
              <a:cs typeface="Tahoma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97152" y="3295397"/>
            <a:ext cx="7364348" cy="33045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451602" y="6547124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7</a:t>
            </a:r>
            <a:endParaRPr sz="300" dirty="0">
              <a:latin typeface="Arial"/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37100" y="3321050"/>
            <a:ext cx="1219200" cy="3048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2022 год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2728849"/>
            <a:ext cx="3093020" cy="280036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1155701" y="3778250"/>
          <a:ext cx="8763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73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7796" y="1332870"/>
            <a:ext cx="88753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8460">
              <a:lnSpc>
                <a:spcPct val="102400"/>
              </a:lnSpc>
            </a:pP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охо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ы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20" dirty="0">
                <a:solidFill>
                  <a:srgbClr val="4D3A2F"/>
                </a:solidFill>
                <a:latin typeface="Arial"/>
                <a:cs typeface="Arial"/>
              </a:rPr>
              <a:t>у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еж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ва,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за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ск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че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сре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х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оч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ка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ро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ц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 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3215" y="1948179"/>
            <a:ext cx="3419855" cy="5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832" y="2722372"/>
            <a:ext cx="3529584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4992" y="2722372"/>
            <a:ext cx="3353308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31900" y="715771"/>
            <a:ext cx="88392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045"/>
              </a:lnSpc>
              <a:tabLst>
                <a:tab pos="1557655" algn="l"/>
              </a:tabLst>
            </a:pPr>
            <a:r>
              <a:rPr lang="ru-RU" sz="2600" b="1" spc="-20" dirty="0" smtClean="0">
                <a:solidFill>
                  <a:srgbClr val="4D3A2F"/>
                </a:solidFill>
                <a:latin typeface="Tahoma"/>
                <a:cs typeface="Tahoma"/>
              </a:rPr>
              <a:t>Структура доходов бюджета</a:t>
            </a:r>
          </a:p>
          <a:p>
            <a:pPr marL="12700">
              <a:lnSpc>
                <a:spcPts val="3045"/>
              </a:lnSpc>
              <a:tabLst>
                <a:tab pos="1557655" algn="l"/>
              </a:tabLst>
            </a:pPr>
            <a:endParaRPr sz="26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451602" y="6547124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7</a:t>
            </a:r>
            <a:endParaRPr sz="300" dirty="0">
              <a:latin typeface="Arial"/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60900" y="3397250"/>
            <a:ext cx="1219200" cy="3048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2023 год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2728849"/>
            <a:ext cx="3093020" cy="280036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1079500" y="3854450"/>
          <a:ext cx="8839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73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7796" y="1332870"/>
            <a:ext cx="88753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8460">
              <a:lnSpc>
                <a:spcPct val="102400"/>
              </a:lnSpc>
            </a:pP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охо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ы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20" dirty="0">
                <a:solidFill>
                  <a:srgbClr val="4D3A2F"/>
                </a:solidFill>
                <a:latin typeface="Arial"/>
                <a:cs typeface="Arial"/>
              </a:rPr>
              <a:t>у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еж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ва,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за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ск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че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сре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х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оч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ка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ро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ц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 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3215" y="1948179"/>
            <a:ext cx="3419855" cy="5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832" y="2722372"/>
            <a:ext cx="3529584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4992" y="2722372"/>
            <a:ext cx="3353308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31900" y="715771"/>
            <a:ext cx="88392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045"/>
              </a:lnSpc>
              <a:tabLst>
                <a:tab pos="1557655" algn="l"/>
              </a:tabLst>
            </a:pPr>
            <a:r>
              <a:rPr lang="ru-RU" sz="2600" b="1" spc="-20" dirty="0" smtClean="0">
                <a:solidFill>
                  <a:srgbClr val="4D3A2F"/>
                </a:solidFill>
                <a:latin typeface="Tahoma"/>
                <a:cs typeface="Tahoma"/>
              </a:rPr>
              <a:t>Структура доходов бюджета</a:t>
            </a:r>
          </a:p>
          <a:p>
            <a:pPr marL="12700">
              <a:lnSpc>
                <a:spcPts val="3045"/>
              </a:lnSpc>
              <a:tabLst>
                <a:tab pos="1557655" algn="l"/>
              </a:tabLst>
            </a:pPr>
            <a:endParaRPr sz="26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451602" y="6547124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7</a:t>
            </a:r>
            <a:endParaRPr sz="300" dirty="0">
              <a:latin typeface="Arial"/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37100" y="3397250"/>
            <a:ext cx="1219200" cy="3048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2024 год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2728849"/>
            <a:ext cx="3093020" cy="280036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774700" y="3854450"/>
          <a:ext cx="9524999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73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8500" y="325628"/>
            <a:ext cx="93726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53060" algn="ctr">
              <a:lnSpc>
                <a:spcPct val="100000"/>
              </a:lnSpc>
            </a:pP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ук</a:t>
            </a:r>
            <a:r>
              <a:rPr sz="2600" b="1" dirty="0">
                <a:solidFill>
                  <a:srgbClr val="513126"/>
                </a:solidFill>
                <a:latin typeface="Tahoma"/>
                <a:cs typeface="Tahoma"/>
              </a:rPr>
              <a:t>т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ра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х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в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й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нн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ого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бю</a:t>
            </a:r>
            <a:r>
              <a:rPr sz="2600" b="1" spc="-45" dirty="0" err="1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ж</a:t>
            </a:r>
            <a:r>
              <a:rPr sz="2600" b="1" spc="-25" dirty="0" err="1">
                <a:solidFill>
                  <a:srgbClr val="513126"/>
                </a:solidFill>
                <a:latin typeface="Tahoma"/>
                <a:cs typeface="Tahoma"/>
              </a:rPr>
              <a:t>ет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lang="ru-RU"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Колпнянского</a:t>
            </a:r>
            <a:r>
              <a:rPr sz="2600" b="1" spc="15" dirty="0" smtClean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й</a:t>
            </a:r>
            <a:r>
              <a:rPr sz="2600" b="1" spc="-3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на</a:t>
            </a:r>
            <a:r>
              <a:rPr sz="2600" b="1" spc="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на</a:t>
            </a:r>
            <a:r>
              <a:rPr sz="2600" b="1" spc="10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40" dirty="0" smtClean="0">
                <a:solidFill>
                  <a:srgbClr val="513126"/>
                </a:solidFill>
                <a:latin typeface="Tahoma"/>
                <a:cs typeface="Tahoma"/>
              </a:rPr>
              <a:t>2</a:t>
            </a:r>
            <a:r>
              <a:rPr sz="2600" b="1" spc="-20" dirty="0" smtClean="0">
                <a:solidFill>
                  <a:srgbClr val="513126"/>
                </a:solidFill>
                <a:latin typeface="Tahoma"/>
                <a:cs typeface="Tahoma"/>
              </a:rPr>
              <a:t>0</a:t>
            </a:r>
            <a:r>
              <a:rPr lang="ru-RU"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22</a:t>
            </a:r>
            <a:r>
              <a:rPr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го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(</a:t>
            </a:r>
            <a:r>
              <a:rPr sz="2600" b="1" spc="-40" dirty="0">
                <a:solidFill>
                  <a:srgbClr val="513126"/>
                </a:solidFill>
                <a:latin typeface="Tahoma"/>
                <a:cs typeface="Tahoma"/>
              </a:rPr>
              <a:t>м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л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н</a:t>
            </a:r>
            <a:r>
              <a:rPr sz="2600" b="1" spc="-10" dirty="0">
                <a:solidFill>
                  <a:srgbClr val="513126"/>
                </a:solidFill>
                <a:latin typeface="Tahoma"/>
                <a:cs typeface="Tahoma"/>
              </a:rPr>
              <a:t>.</a:t>
            </a:r>
            <a:r>
              <a:rPr sz="2600" b="1" spc="10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б</a:t>
            </a:r>
            <a:r>
              <a:rPr sz="2600" b="1" spc="-10" dirty="0">
                <a:solidFill>
                  <a:srgbClr val="513126"/>
                </a:solidFill>
                <a:latin typeface="Tahoma"/>
                <a:cs typeface="Tahoma"/>
              </a:rPr>
              <a:t>.)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12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dirty="0">
                <a:latin typeface="Arial"/>
                <a:cs typeface="Arial"/>
              </a:rPr>
              <a:t>8</a:t>
            </a:r>
            <a:endParaRPr sz="300" dirty="0">
              <a:latin typeface="Arial"/>
              <a:cs typeface="Arial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079500" y="1416050"/>
          <a:ext cx="8534399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9</a:t>
            </a:r>
            <a:endParaRPr lang="ru-RU" sz="300" dirty="0">
              <a:latin typeface="Arial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349251"/>
            <a:ext cx="9525000" cy="9905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Налоговые доходы районного бюджета на 2022 год (млн.руб.)</a:t>
            </a:r>
            <a:endParaRPr lang="ru-RU" sz="2800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quarter" idx="13"/>
          </p:nvPr>
        </p:nvGraphicFramePr>
        <p:xfrm>
          <a:off x="3060700" y="1339850"/>
          <a:ext cx="7485063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2300" y="2330450"/>
            <a:ext cx="1752600" cy="6095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НДФЛ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2300" y="3321050"/>
            <a:ext cx="1676401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2022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22,3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2023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23,0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2024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24,2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8500" y="5454650"/>
            <a:ext cx="1905000" cy="609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Акцизы на нефтепродукты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0901" y="6292850"/>
            <a:ext cx="152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2022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15,7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2023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15,9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2024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16,4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6100" y="5454650"/>
            <a:ext cx="2209800" cy="6096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Налоги на совокупный доход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37100" y="629285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2022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8,9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2023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9,2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2024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9,5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85100" y="5454650"/>
            <a:ext cx="2209800" cy="4572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Государственная пошлина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937500" y="6216650"/>
            <a:ext cx="1752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2022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2,1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2023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2,1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2024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2,2 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5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endParaRPr lang="ru-RU" sz="300" dirty="0" smtClean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endParaRPr lang="ru-RU" sz="300" dirty="0">
              <a:latin typeface="Arial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349251"/>
            <a:ext cx="9906000" cy="914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Неналоговые </a:t>
            </a:r>
            <a:r>
              <a:rPr lang="ru-RU" sz="2800" dirty="0"/>
              <a:t>доходы районного бюджета на </a:t>
            </a:r>
            <a:r>
              <a:rPr lang="ru-RU" sz="2800" dirty="0" smtClean="0"/>
              <a:t>2022 </a:t>
            </a:r>
            <a:r>
              <a:rPr lang="ru-RU" sz="2800" dirty="0"/>
              <a:t>год </a:t>
            </a:r>
            <a:r>
              <a:rPr lang="ru-RU" sz="2800" dirty="0" smtClean="0"/>
              <a:t>(тыс. </a:t>
            </a:r>
            <a:r>
              <a:rPr lang="ru-RU" sz="2800" dirty="0"/>
              <a:t>руб.)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2374900" y="1492250"/>
          <a:ext cx="8077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9900" y="1035050"/>
            <a:ext cx="1828800" cy="6096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Неналоговые </a:t>
            </a:r>
            <a:r>
              <a:rPr lang="ru-RU" sz="1500" b="1" dirty="0" smtClean="0">
                <a:solidFill>
                  <a:prstClr val="black"/>
                </a:solidFill>
              </a:rPr>
              <a:t>доходы</a:t>
            </a:r>
            <a:endParaRPr lang="ru-RU" sz="15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900" y="1797050"/>
            <a:ext cx="1752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2022год </a:t>
            </a:r>
            <a:r>
              <a:rPr lang="ru-RU" sz="1500" u="sng" dirty="0">
                <a:solidFill>
                  <a:prstClr val="black"/>
                </a:solidFill>
              </a:rPr>
              <a:t>– </a:t>
            </a:r>
            <a:r>
              <a:rPr lang="ru-RU" sz="1500" u="sng" dirty="0" smtClean="0">
                <a:solidFill>
                  <a:prstClr val="black"/>
                </a:solidFill>
              </a:rPr>
              <a:t>74885,2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2023год – 42335,0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2024год </a:t>
            </a:r>
            <a:r>
              <a:rPr lang="ru-RU" sz="1500" dirty="0">
                <a:solidFill>
                  <a:prstClr val="black"/>
                </a:solidFill>
              </a:rPr>
              <a:t>– </a:t>
            </a:r>
            <a:r>
              <a:rPr lang="ru-RU" sz="1500" dirty="0" smtClean="0">
                <a:solidFill>
                  <a:prstClr val="black"/>
                </a:solidFill>
              </a:rPr>
              <a:t>42472,0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9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73051"/>
            <a:ext cx="9982200" cy="1295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Безвозмездные поступления районного бюджета на 2022 год (тыс.руб.)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003301" y="1873250"/>
          <a:ext cx="9144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832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959" y="273051"/>
            <a:ext cx="10060941" cy="10667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Р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ас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хо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ы</a:t>
            </a:r>
            <a:r>
              <a:rPr lang="ru-RU" sz="3200" spc="-5" dirty="0">
                <a:solidFill>
                  <a:srgbClr val="614138"/>
                </a:solidFill>
                <a:latin typeface="Tahoma"/>
                <a:cs typeface="Tahoma"/>
              </a:rPr>
              <a:t> б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ю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дж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е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т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ов</a:t>
            </a:r>
            <a:r>
              <a:rPr lang="ru-RU" sz="3200" spc="25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п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10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с</a:t>
            </a:r>
            <a:r>
              <a:rPr lang="ru-RU" sz="3200" spc="-20" dirty="0">
                <a:solidFill>
                  <a:srgbClr val="614138"/>
                </a:solidFill>
                <a:latin typeface="Tahoma"/>
                <a:cs typeface="Tahoma"/>
              </a:rPr>
              <a:t>н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-15" dirty="0">
                <a:solidFill>
                  <a:srgbClr val="614138"/>
                </a:solidFill>
                <a:latin typeface="Tahoma"/>
                <a:cs typeface="Tahoma"/>
              </a:rPr>
              <a:t>в</a:t>
            </a:r>
            <a:r>
              <a:rPr lang="ru-RU" sz="3200" spc="-20" dirty="0">
                <a:solidFill>
                  <a:srgbClr val="614138"/>
                </a:solidFill>
                <a:latin typeface="Tahoma"/>
                <a:cs typeface="Tahoma"/>
              </a:rPr>
              <a:t>н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ы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м ф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у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нк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ц</a:t>
            </a:r>
            <a:r>
              <a:rPr lang="ru-RU" sz="3200" spc="-5" dirty="0">
                <a:solidFill>
                  <a:srgbClr val="614138"/>
                </a:solidFill>
                <a:latin typeface="Tahoma"/>
                <a:cs typeface="Tahoma"/>
              </a:rPr>
              <a:t>и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я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м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го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с</a:t>
            </a:r>
            <a:r>
              <a:rPr lang="ru-RU" sz="3200" spc="-15" dirty="0">
                <a:solidFill>
                  <a:srgbClr val="614138"/>
                </a:solidFill>
                <a:latin typeface="Tahoma"/>
                <a:cs typeface="Tahoma"/>
              </a:rPr>
              <a:t>у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арс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тв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а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959" y="1463988"/>
            <a:ext cx="719137" cy="54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17"/>
          <p:cNvSpPr/>
          <p:nvPr/>
        </p:nvSpPr>
        <p:spPr>
          <a:xfrm>
            <a:off x="356308" y="2178050"/>
            <a:ext cx="647700" cy="48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18"/>
          <p:cNvSpPr/>
          <p:nvPr/>
        </p:nvSpPr>
        <p:spPr>
          <a:xfrm>
            <a:off x="354476" y="2863850"/>
            <a:ext cx="647700" cy="476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14"/>
          <p:cNvSpPr/>
          <p:nvPr/>
        </p:nvSpPr>
        <p:spPr>
          <a:xfrm>
            <a:off x="356309" y="3473450"/>
            <a:ext cx="645868" cy="503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19"/>
          <p:cNvSpPr/>
          <p:nvPr/>
        </p:nvSpPr>
        <p:spPr>
          <a:xfrm>
            <a:off x="356309" y="4083050"/>
            <a:ext cx="719137" cy="514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4356100" y="1547966"/>
            <a:ext cx="720725" cy="506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22"/>
          <p:cNvSpPr/>
          <p:nvPr/>
        </p:nvSpPr>
        <p:spPr>
          <a:xfrm>
            <a:off x="4321968" y="2208529"/>
            <a:ext cx="788987" cy="536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2"/>
          <p:cNvSpPr/>
          <p:nvPr/>
        </p:nvSpPr>
        <p:spPr>
          <a:xfrm>
            <a:off x="4356100" y="2887345"/>
            <a:ext cx="717550" cy="496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5509284"/>
              </p:ext>
            </p:extLst>
          </p:nvPr>
        </p:nvGraphicFramePr>
        <p:xfrm>
          <a:off x="1231901" y="1730214"/>
          <a:ext cx="2514599" cy="271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599"/>
              </a:tblGrid>
              <a:tr h="271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5407235"/>
              </p:ext>
            </p:extLst>
          </p:nvPr>
        </p:nvGraphicFramePr>
        <p:xfrm>
          <a:off x="1155700" y="2255837"/>
          <a:ext cx="2514600" cy="333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НАЦИОНАЛЬНАЯ ОБОРОНА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507252"/>
              </p:ext>
            </p:extLst>
          </p:nvPr>
        </p:nvGraphicFramePr>
        <p:xfrm>
          <a:off x="1155700" y="2863849"/>
          <a:ext cx="2362200" cy="248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2484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458450"/>
              </p:ext>
            </p:extLst>
          </p:nvPr>
        </p:nvGraphicFramePr>
        <p:xfrm>
          <a:off x="1155700" y="3549650"/>
          <a:ext cx="27432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0380288"/>
              </p:ext>
            </p:extLst>
          </p:nvPr>
        </p:nvGraphicFramePr>
        <p:xfrm>
          <a:off x="1231900" y="4340226"/>
          <a:ext cx="1752600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/>
              </a:tblGrid>
              <a:tr h="155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4837053"/>
              </p:ext>
            </p:extLst>
          </p:nvPr>
        </p:nvGraphicFramePr>
        <p:xfrm>
          <a:off x="5270500" y="1735847"/>
          <a:ext cx="2209800" cy="271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/>
              </a:tblGrid>
              <a:tr h="271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КУЛЬТУРА, КИНЕМАТОГРАФИЯ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7671190"/>
              </p:ext>
            </p:extLst>
          </p:nvPr>
        </p:nvGraphicFramePr>
        <p:xfrm>
          <a:off x="5270500" y="2422525"/>
          <a:ext cx="2133600" cy="244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/>
              </a:tblGrid>
              <a:tr h="2444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СОЦИАЛЬНАЯ ПОЛИТИКА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8385154"/>
              </p:ext>
            </p:extLst>
          </p:nvPr>
        </p:nvGraphicFramePr>
        <p:xfrm>
          <a:off x="5270500" y="3086100"/>
          <a:ext cx="2362200" cy="298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298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3" name="object 13"/>
          <p:cNvSpPr/>
          <p:nvPr/>
        </p:nvSpPr>
        <p:spPr>
          <a:xfrm>
            <a:off x="4392612" y="3598863"/>
            <a:ext cx="647700" cy="4841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6757966"/>
              </p:ext>
            </p:extLst>
          </p:nvPr>
        </p:nvGraphicFramePr>
        <p:xfrm>
          <a:off x="5270500" y="3598863"/>
          <a:ext cx="2362200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48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6" name="object 16"/>
          <p:cNvSpPr/>
          <p:nvPr/>
        </p:nvSpPr>
        <p:spPr>
          <a:xfrm>
            <a:off x="4403914" y="4340225"/>
            <a:ext cx="687387" cy="469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680548"/>
              </p:ext>
            </p:extLst>
          </p:nvPr>
        </p:nvGraphicFramePr>
        <p:xfrm>
          <a:off x="5270500" y="4340226"/>
          <a:ext cx="4114800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/>
              </a:tblGrid>
              <a:tr h="4698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15877" y="5226050"/>
            <a:ext cx="9279023" cy="212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" marR="455930">
              <a:lnSpc>
                <a:spcPct val="101299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жд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2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нь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од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кото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 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но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апра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ли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оот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ву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щ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нк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и.</a:t>
            </a:r>
            <a:endParaRPr lang="ru-RU" sz="1400" dirty="0">
              <a:latin typeface="Tahoma"/>
              <a:cs typeface="Tahoma"/>
            </a:endParaRPr>
          </a:p>
          <a:p>
            <a:pPr>
              <a:lnSpc>
                <a:spcPts val="1700"/>
              </a:lnSpc>
              <a:spcBef>
                <a:spcPts val="76"/>
              </a:spcBef>
            </a:pPr>
            <a:endParaRPr lang="ru-RU" sz="1400" dirty="0"/>
          </a:p>
          <a:p>
            <a:pPr marL="23495" marR="6350">
              <a:lnSpc>
                <a:spcPct val="101299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3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нь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3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ходов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2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1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тно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а 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ссий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.</a:t>
            </a:r>
            <a:endParaRPr lang="ru-RU" sz="1400" dirty="0">
              <a:latin typeface="Tahoma"/>
              <a:cs typeface="Tahoma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ru-RU" sz="1400" dirty="0"/>
          </a:p>
          <a:p>
            <a:pPr marL="23495">
              <a:lnSpc>
                <a:spcPts val="1780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апр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«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зо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том ч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исл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:</a:t>
            </a:r>
            <a:endParaRPr lang="ru-RU" sz="1400" dirty="0">
              <a:latin typeface="Tahoma"/>
              <a:cs typeface="Tahoma"/>
            </a:endParaRPr>
          </a:p>
          <a:p>
            <a:pPr marL="12700" marR="6576059">
              <a:lnSpc>
                <a:spcPts val="1810"/>
              </a:lnSpc>
              <a:spcBef>
                <a:spcPts val="80"/>
              </a:spcBef>
            </a:pPr>
            <a:r>
              <a:rPr lang="ru-RU" sz="1400" b="1" i="1" spc="-35" dirty="0">
                <a:solidFill>
                  <a:srgbClr val="523127"/>
                </a:solidFill>
                <a:latin typeface="Tahoma"/>
                <a:cs typeface="Tahoma"/>
              </a:rPr>
              <a:t>Дошкольное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0" dirty="0">
                <a:solidFill>
                  <a:srgbClr val="523127"/>
                </a:solidFill>
                <a:latin typeface="Tahoma"/>
                <a:cs typeface="Tahoma"/>
              </a:rPr>
              <a:t>образование; Общее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0" dirty="0">
                <a:solidFill>
                  <a:srgbClr val="523127"/>
                </a:solidFill>
                <a:latin typeface="Tahoma"/>
                <a:cs typeface="Tahoma"/>
              </a:rPr>
              <a:t>образование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25" dirty="0">
                <a:solidFill>
                  <a:srgbClr val="523127"/>
                </a:solidFill>
                <a:latin typeface="Tahoma"/>
                <a:cs typeface="Tahoma"/>
              </a:rPr>
              <a:t>др.</a:t>
            </a:r>
            <a:endParaRPr lang="ru-RU" sz="1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1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25059" y="1648714"/>
            <a:ext cx="1603375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35"/>
              </a:lnSpc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endParaRPr sz="1950">
              <a:latin typeface="Tahoma"/>
              <a:cs typeface="Tahoma"/>
            </a:endParaRPr>
          </a:p>
          <a:p>
            <a:pPr marL="12700">
              <a:lnSpc>
                <a:spcPts val="2335"/>
              </a:lnSpc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9752" y="1648714"/>
            <a:ext cx="1155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2736" y="1648714"/>
            <a:ext cx="3182620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630">
              <a:lnSpc>
                <a:spcPts val="2335"/>
              </a:lnSpc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орма</a:t>
            </a:r>
            <a:endParaRPr sz="1950">
              <a:latin typeface="Tahoma"/>
              <a:cs typeface="Tahoma"/>
            </a:endParaRPr>
          </a:p>
          <a:p>
            <a:pPr marL="12700">
              <a:lnSpc>
                <a:spcPts val="2335"/>
              </a:lnSpc>
              <a:tabLst>
                <a:tab pos="1524000" algn="l"/>
                <a:tab pos="2764790" algn="l"/>
              </a:tabLst>
            </a:pP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х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ля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7865" y="1648714"/>
            <a:ext cx="178308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30680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052" y="2238540"/>
            <a:ext cx="9512935" cy="480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92295" marR="6350">
              <a:lnSpc>
                <a:spcPct val="100499"/>
              </a:lnSpc>
              <a:tabLst>
                <a:tab pos="5593080" algn="l"/>
                <a:tab pos="6443345" algn="l"/>
                <a:tab pos="6791325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ш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2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суд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2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ме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мо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400"/>
              </a:lnSpc>
              <a:spcBef>
                <a:spcPts val="1"/>
              </a:spcBef>
            </a:pPr>
            <a:endParaRPr sz="2400" dirty="0"/>
          </a:p>
          <a:p>
            <a:pPr marL="4392295" marR="6350" indent="-635">
              <a:lnSpc>
                <a:spcPts val="2330"/>
              </a:lnSpc>
              <a:tabLst>
                <a:tab pos="5736590" algn="l"/>
                <a:tab pos="6014085" algn="l"/>
                <a:tab pos="6699884" algn="l"/>
                <a:tab pos="7766684" algn="l"/>
                <a:tab pos="8049895" algn="l"/>
                <a:tab pos="9229725" algn="l"/>
              </a:tabLst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b="1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оп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од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1200"/>
              </a:lnSpc>
              <a:spcBef>
                <a:spcPts val="24"/>
              </a:spcBef>
            </a:pPr>
            <a:endParaRPr sz="1200" dirty="0"/>
          </a:p>
          <a:p>
            <a:pPr>
              <a:lnSpc>
                <a:spcPts val="1900"/>
              </a:lnSpc>
            </a:pPr>
            <a:endParaRPr sz="1900" dirty="0"/>
          </a:p>
          <a:p>
            <a:pPr>
              <a:lnSpc>
                <a:spcPts val="1900"/>
              </a:lnSpc>
            </a:pPr>
            <a:endParaRPr sz="1900" dirty="0"/>
          </a:p>
          <a:p>
            <a:pPr marL="12700">
              <a:lnSpc>
                <a:spcPct val="100000"/>
              </a:lnSpc>
              <a:tabLst>
                <a:tab pos="1365885" algn="l"/>
              </a:tabLst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b="1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3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еет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жд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ое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sz="1950" spc="-4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: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300"/>
              </a:lnSpc>
              <a:spcBef>
                <a:spcPts val="15"/>
              </a:spcBef>
            </a:pPr>
            <a:endParaRPr sz="2300" dirty="0"/>
          </a:p>
          <a:p>
            <a:pPr marL="384175" indent="-371475">
              <a:lnSpc>
                <a:spcPct val="100000"/>
              </a:lnSpc>
              <a:buClr>
                <a:srgbClr val="523127"/>
              </a:buClr>
              <a:buFont typeface="Tahoma"/>
              <a:buAutoNum type="arabicParenR"/>
              <a:tabLst>
                <a:tab pos="384810" algn="l"/>
              </a:tabLst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Фе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т;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400"/>
              </a:lnSpc>
              <a:spcBef>
                <a:spcPts val="26"/>
              </a:spcBef>
              <a:buClr>
                <a:srgbClr val="523127"/>
              </a:buClr>
              <a:buFont typeface="Tahoma"/>
              <a:buAutoNum type="arabicParenR"/>
            </a:pPr>
            <a:endParaRPr sz="2400" dirty="0"/>
          </a:p>
          <a:p>
            <a:pPr marL="384175" marR="690245" indent="-371475">
              <a:lnSpc>
                <a:spcPts val="2330"/>
              </a:lnSpc>
              <a:buClr>
                <a:srgbClr val="523127"/>
              </a:buClr>
              <a:buFont typeface="Tahoma"/>
              <a:buAutoNum type="arabicParenR"/>
              <a:tabLst>
                <a:tab pos="394335" algn="l"/>
              </a:tabLst>
            </a:pPr>
            <a:r>
              <a:rPr sz="1950" spc="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ъ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ты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ой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4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ае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;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200"/>
              </a:lnSpc>
              <a:spcBef>
                <a:spcPts val="28"/>
              </a:spcBef>
              <a:buClr>
                <a:srgbClr val="523127"/>
              </a:buClr>
              <a:buFont typeface="Tahoma"/>
              <a:buAutoNum type="arabicParenR"/>
            </a:pPr>
            <a:endParaRPr sz="2200" dirty="0"/>
          </a:p>
          <a:p>
            <a:pPr marL="384175" marR="153670" indent="-371475">
              <a:lnSpc>
                <a:spcPct val="100499"/>
              </a:lnSpc>
              <a:buClr>
                <a:srgbClr val="523127"/>
              </a:buClr>
              <a:buFont typeface="Tahoma"/>
              <a:buAutoNum type="arabicParenR"/>
              <a:tabLst>
                <a:tab pos="394335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ни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ипа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ай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ы,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га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ме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еты.</a:t>
            </a:r>
            <a:endParaRPr sz="195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8224" y="1600708"/>
            <a:ext cx="3846576" cy="2365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4852" y="325628"/>
            <a:ext cx="8747125" cy="79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0" marR="6350" indent="-2350135">
              <a:lnSpc>
                <a:spcPct val="100000"/>
              </a:lnSpc>
            </a:pP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2600" b="1" spc="-4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2600" b="1" spc="-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26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укту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sz="2600" b="1" spc="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бюдж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26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те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 Росс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26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2600" b="1" spc="-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22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>
                <a:latin typeface="Tahoma"/>
                <a:cs typeface="Tahoma"/>
              </a:rPr>
              <a:t>г</a:t>
            </a:r>
            <a:r>
              <a:rPr lang="ru-RU" sz="3200" spc="-3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д</a:t>
            </a:r>
            <a:r>
              <a:rPr lang="ru-RU" sz="3200" spc="-10" dirty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smtClean="0">
                <a:latin typeface="Tahoma"/>
                <a:cs typeface="Tahoma"/>
              </a:rPr>
              <a:t>млн.руб.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07514125"/>
              </p:ext>
            </p:extLst>
          </p:nvPr>
        </p:nvGraphicFramePr>
        <p:xfrm>
          <a:off x="241300" y="1568450"/>
          <a:ext cx="9753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883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плановый период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23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г</a:t>
            </a:r>
            <a:r>
              <a:rPr lang="ru-RU" sz="3200" spc="-35" dirty="0" smtClean="0">
                <a:latin typeface="Tahoma"/>
                <a:cs typeface="Tahoma"/>
              </a:rPr>
              <a:t>о</a:t>
            </a:r>
            <a:r>
              <a:rPr lang="ru-RU" sz="3200" spc="-20" dirty="0" smtClean="0">
                <a:latin typeface="Tahoma"/>
                <a:cs typeface="Tahoma"/>
              </a:rPr>
              <a:t>да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smtClean="0">
                <a:latin typeface="Tahoma"/>
                <a:cs typeface="Tahoma"/>
              </a:rPr>
              <a:t>млн.руб.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86665810"/>
              </p:ext>
            </p:extLst>
          </p:nvPr>
        </p:nvGraphicFramePr>
        <p:xfrm>
          <a:off x="241300" y="1797050"/>
          <a:ext cx="975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577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плановый период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24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г</a:t>
            </a:r>
            <a:r>
              <a:rPr lang="ru-RU" sz="3200" spc="-35" dirty="0" smtClean="0">
                <a:latin typeface="Tahoma"/>
                <a:cs typeface="Tahoma"/>
              </a:rPr>
              <a:t>о</a:t>
            </a:r>
            <a:r>
              <a:rPr lang="ru-RU" sz="3200" spc="-20" dirty="0" smtClean="0">
                <a:latin typeface="Tahoma"/>
                <a:cs typeface="Tahoma"/>
              </a:rPr>
              <a:t>да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smtClean="0">
                <a:latin typeface="Tahoma"/>
                <a:cs typeface="Tahoma"/>
              </a:rPr>
              <a:t>млн.руб.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65437753"/>
              </p:ext>
            </p:extLst>
          </p:nvPr>
        </p:nvGraphicFramePr>
        <p:xfrm>
          <a:off x="241300" y="1797050"/>
          <a:ext cx="975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359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533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spc="-20" dirty="0" smtClean="0">
                <a:latin typeface="Tahoma"/>
                <a:cs typeface="Tahoma"/>
              </a:rPr>
              <a:t>Расходы бюджета в разрезе муниципальных программ, </a:t>
            </a:r>
            <a:r>
              <a:rPr lang="ru-RU" sz="2000" spc="-20" dirty="0" err="1" smtClean="0">
                <a:latin typeface="Tahoma"/>
                <a:cs typeface="Tahoma"/>
              </a:rPr>
              <a:t>тыс.руб</a:t>
            </a:r>
            <a:r>
              <a:rPr lang="ru-RU" sz="2000" spc="-20" dirty="0" smtClean="0">
                <a:latin typeface="Tahoma"/>
                <a:cs typeface="Tahoma"/>
              </a:rPr>
              <a:t>.</a:t>
            </a:r>
            <a:r>
              <a:rPr lang="ru-RU" sz="2000" dirty="0">
                <a:latin typeface="Tahoma"/>
                <a:cs typeface="Tahoma"/>
              </a:rPr>
              <a:t/>
            </a:r>
            <a:br>
              <a:rPr lang="ru-RU" sz="2000" dirty="0">
                <a:latin typeface="Tahoma"/>
                <a:cs typeface="Tahoma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48570168"/>
              </p:ext>
            </p:extLst>
          </p:nvPr>
        </p:nvGraphicFramePr>
        <p:xfrm>
          <a:off x="2984500" y="2940050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9301151"/>
              </p:ext>
            </p:extLst>
          </p:nvPr>
        </p:nvGraphicFramePr>
        <p:xfrm>
          <a:off x="165100" y="215518"/>
          <a:ext cx="10363201" cy="7408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3940"/>
                <a:gridCol w="1181718"/>
                <a:gridCol w="1041943"/>
                <a:gridCol w="1235600"/>
              </a:tblGrid>
              <a:tr h="399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муниципальной программы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2022 </a:t>
                      </a:r>
                      <a:r>
                        <a:rPr lang="ru-RU" sz="1600" dirty="0" err="1" smtClean="0">
                          <a:effectLst/>
                        </a:rPr>
                        <a:t>тыс.руб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2023  тыс. руб.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2024     тыс. руб.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</a:tr>
              <a:tr h="362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</a:t>
                      </a:r>
                      <a:r>
                        <a:rPr lang="ru-RU" sz="1200" baseline="0" dirty="0" smtClean="0">
                          <a:effectLst/>
                        </a:rPr>
                        <a:t> «Содействие занятости населения и улучшение условий и охраны труда в </a:t>
                      </a:r>
                      <a:r>
                        <a:rPr lang="ru-RU" sz="1200" baseline="0" dirty="0" err="1" smtClean="0">
                          <a:effectLst/>
                        </a:rPr>
                        <a:t>Колпнянском</a:t>
                      </a:r>
                      <a:r>
                        <a:rPr lang="ru-RU" sz="1200" baseline="0" dirty="0" smtClean="0">
                          <a:effectLst/>
                        </a:rPr>
                        <a:t> районе на 2021-2023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Муниципальная программа «Противодействие</a:t>
                      </a:r>
                      <a:r>
                        <a:rPr lang="ru-RU" sz="1200" baseline="0" smtClean="0">
                          <a:effectLst/>
                        </a:rPr>
                        <a:t> экстремизму и профилактика терроризма на территории Колпнянского района Орловской области на 2021-2023 годы»</a:t>
                      </a:r>
                      <a:endParaRPr lang="ru-RU" sz="1200" baseline="0" dirty="0" smtClean="0">
                        <a:effectLst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8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физической культуры и спорта в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Колпнянском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районе на 2021-2024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65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муниципальной службы в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Колпнянском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районе на 2021-2023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30 600,0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29 280,0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29 280,0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«Профилактика правонарушений и противодействие преступности на территории Колпнянского района Орловской области на  2021-2023 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«Профилактика наркомании, алкоголизма и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табакокурения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на 2022-2024 годы в муниципальном образовании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Колпнянский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район Орловской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области»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«О противодействии коррупции на территории муниципального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образования </a:t>
                      </a:r>
                      <a:r>
                        <a:rPr lang="ru-RU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Колпнянский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район Орловской области на 2021-2023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«Защита населения и территории от чрезвычайных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ситуаций, обеспечение пожарной безопасности и безопасности людей на водных объектах Колпнянского района Орловской области на 2022-2024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«Поддержка и развитие малого и среднего предпринимательства в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Колпнянском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районе Орловской области на 2021-2023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дорожного хозяйства Колпнянского района на 2021-2023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25 793,4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26 048,1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26  455,1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«Комплексное развитие сельских территорий Колпнянского района Орловской области»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103,1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108,3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108,3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257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«Культура Колпнянского района на 2019-2022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25 482,0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17 014,4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17 014,4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«Обеспечение жильем молодых семей Колпнянского района на 2022-2024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773,8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781,9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781,1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«Поддержка социально-ориентированных некоммерческих организаций, осуществляющих деятельность на территории муниципального образования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Колпнянский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район Орловской области на 2021-2024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системы образования Колпнянского района на 2022-2024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202 432,3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173 928,8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170 965,2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«Создание условий для эффективного и ответственного управления муниципальными финансами Колпнянского района на 2021-2023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5 212,2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212,2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212,2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260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«Переселение граждан из аварийного жилищного фонда на территории Колпнянского района на 2022-2024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12 346,3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53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303 302,1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253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482,70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250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815,30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27425" y="80645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4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533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spc="-20" dirty="0" smtClean="0">
                <a:latin typeface="Tahoma"/>
                <a:cs typeface="Tahoma"/>
              </a:rPr>
              <a:t>Расходы бюджета в разрезе муниципальных программ, </a:t>
            </a:r>
            <a:r>
              <a:rPr lang="ru-RU" sz="2000" spc="-20" dirty="0" err="1" smtClean="0">
                <a:latin typeface="Tahoma"/>
                <a:cs typeface="Tahoma"/>
              </a:rPr>
              <a:t>тыс.руб</a:t>
            </a:r>
            <a:r>
              <a:rPr lang="ru-RU" sz="2000" spc="-20" dirty="0" smtClean="0">
                <a:latin typeface="Tahoma"/>
                <a:cs typeface="Tahoma"/>
              </a:rPr>
              <a:t>.</a:t>
            </a:r>
            <a:r>
              <a:rPr lang="ru-RU" sz="2000" dirty="0">
                <a:latin typeface="Tahoma"/>
                <a:cs typeface="Tahoma"/>
              </a:rPr>
              <a:t/>
            </a:r>
            <a:br>
              <a:rPr lang="ru-RU" sz="2000" dirty="0">
                <a:latin typeface="Tahoma"/>
                <a:cs typeface="Tahoma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48570168"/>
              </p:ext>
            </p:extLst>
          </p:nvPr>
        </p:nvGraphicFramePr>
        <p:xfrm>
          <a:off x="2984500" y="2940050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9301151"/>
              </p:ext>
            </p:extLst>
          </p:nvPr>
        </p:nvGraphicFramePr>
        <p:xfrm>
          <a:off x="165100" y="215518"/>
          <a:ext cx="10363201" cy="7066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3940"/>
                <a:gridCol w="1181718"/>
                <a:gridCol w="1041943"/>
                <a:gridCol w="1235600"/>
              </a:tblGrid>
              <a:tr h="399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муниципальной программы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2022 </a:t>
                      </a:r>
                      <a:r>
                        <a:rPr lang="ru-RU" sz="1600" dirty="0" err="1" smtClean="0">
                          <a:effectLst/>
                        </a:rPr>
                        <a:t>тыс.руб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2023  тыс. руб.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2024     тыс. руб.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</a:tr>
              <a:tr h="362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«Устройство контейнерных площадок на территории Колпнянского района Орловской области на 2022-2024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гг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398,8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398,8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398,8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aseline="0" dirty="0" smtClean="0">
                        <a:effectLst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8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65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7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260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53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303 700,9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253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881,5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/>
                          <a:ea typeface="Times New Roman"/>
                        </a:rPr>
                        <a:t>251 214,10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27425" y="80645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4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533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ahoma"/>
                <a:cs typeface="Tahoma"/>
              </a:rPr>
              <a:t/>
            </a:r>
            <a:br>
              <a:rPr lang="ru-RU" sz="3200" dirty="0">
                <a:latin typeface="Tahoma"/>
                <a:cs typeface="Tahoma"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94852586"/>
              </p:ext>
            </p:extLst>
          </p:nvPr>
        </p:nvGraphicFramePr>
        <p:xfrm>
          <a:off x="2984500" y="2940050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27425" y="80645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612648" y="228600"/>
            <a:ext cx="9458452" cy="1035050"/>
          </a:xfrm>
          <a:prstGeom prst="rect">
            <a:avLst/>
          </a:prstGeom>
          <a:effectLst/>
        </p:spPr>
        <p:txBody>
          <a:bodyPr vert="horz" lIns="104278" tIns="52139" rIns="104278" bIns="52139" rtlCol="0" anchor="t" anchorCtr="0">
            <a:normAutofit fontScale="75000" lnSpcReduction="20000"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44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сообщение</a:t>
            </a:r>
            <a:r>
              <a:rPr lang="ru-RU" altLang="ru-RU" sz="29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9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700" y="2070090"/>
            <a:ext cx="9677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Управление финансов и экономики администрации Колпнянского района Орловской области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b="1" dirty="0"/>
              <a:t>303410, Орловская область, Колпнянский район, п. Колпна, ул. Торговая, д.25.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pPr algn="just"/>
            <a:r>
              <a:rPr lang="ru-RU" sz="2400" dirty="0"/>
              <a:t>Начальник управления финансов и экономики Тарасова О.Н. </a:t>
            </a:r>
            <a:r>
              <a:rPr lang="ru-RU" sz="2400" b="1" dirty="0"/>
              <a:t>тел.8(48674) 2-15-33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 </a:t>
            </a:r>
          </a:p>
          <a:p>
            <a:pPr algn="ctr"/>
            <a:r>
              <a:rPr lang="ru-RU" sz="2400" b="1" dirty="0"/>
              <a:t>Адрес электронной почты: </a:t>
            </a:r>
            <a:r>
              <a:rPr lang="en-US" sz="2400" b="1" dirty="0" err="1"/>
              <a:t>finkolpna</a:t>
            </a:r>
            <a:r>
              <a:rPr lang="ru-RU" sz="2400" b="1" dirty="0"/>
              <a:t>@</a:t>
            </a:r>
            <a:r>
              <a:rPr lang="en-US" sz="2400" b="1" dirty="0"/>
              <a:t>mail</a:t>
            </a:r>
            <a:r>
              <a:rPr lang="ru-RU" sz="2400" b="1" dirty="0"/>
              <a:t>.</a:t>
            </a:r>
            <a:r>
              <a:rPr lang="en-US" sz="2400" b="1" dirty="0" err="1"/>
              <a:t>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246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3397250"/>
            <a:ext cx="94488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6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9757"/>
            <a:ext cx="3072384" cy="2532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4016" y="619251"/>
            <a:ext cx="6461759" cy="158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60431" y="988910"/>
            <a:ext cx="283464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5"/>
              </a:lnSpc>
            </a:pPr>
            <a:r>
              <a:rPr sz="2200" b="1" dirty="0">
                <a:latin typeface="Arial"/>
                <a:cs typeface="Arial"/>
              </a:rPr>
              <a:t>Бюджетная система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9186" y="1450746"/>
            <a:ext cx="303720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5"/>
              </a:lnSpc>
            </a:pPr>
            <a:r>
              <a:rPr sz="2200" b="1" dirty="0">
                <a:latin typeface="Arial"/>
                <a:cs typeface="Arial"/>
              </a:rPr>
              <a:t>Колпнянского района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2336" y="3435603"/>
            <a:ext cx="2499360" cy="1609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6409" y="3702202"/>
            <a:ext cx="1868805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102000"/>
              </a:lnSpc>
            </a:pPr>
            <a:r>
              <a:rPr sz="1700" b="1" spc="10" dirty="0">
                <a:latin typeface="Arial"/>
                <a:cs typeface="Arial"/>
              </a:rPr>
              <a:t>бюджет </a:t>
            </a:r>
            <a:r>
              <a:rPr sz="1700" b="1" spc="5" dirty="0">
                <a:latin typeface="Arial"/>
                <a:cs typeface="Arial"/>
              </a:rPr>
              <a:t>Колпнянского муниципального района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10143" y="3371596"/>
            <a:ext cx="2511552" cy="1618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54618" y="3780475"/>
            <a:ext cx="1265555" cy="79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200"/>
              </a:lnSpc>
            </a:pPr>
            <a:r>
              <a:rPr sz="1700" b="1" spc="10" dirty="0">
                <a:latin typeface="Arial"/>
                <a:cs typeface="Arial"/>
              </a:rPr>
              <a:t>Бюджеты</a:t>
            </a:r>
            <a:r>
              <a:rPr sz="1700" b="1" spc="5" dirty="0">
                <a:latin typeface="Arial"/>
                <a:cs typeface="Arial"/>
              </a:rPr>
              <a:t> 9 се</a:t>
            </a:r>
            <a:r>
              <a:rPr sz="1700" b="1" spc="15" dirty="0">
                <a:latin typeface="Arial"/>
                <a:cs typeface="Arial"/>
              </a:rPr>
              <a:t>л</a:t>
            </a:r>
            <a:r>
              <a:rPr sz="1700" b="1" dirty="0">
                <a:latin typeface="Arial"/>
                <a:cs typeface="Arial"/>
              </a:rPr>
              <a:t>ь</a:t>
            </a:r>
            <a:r>
              <a:rPr sz="1700" b="1" spc="5" dirty="0">
                <a:latin typeface="Arial"/>
                <a:cs typeface="Arial"/>
              </a:rPr>
              <a:t>ских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п</a:t>
            </a:r>
            <a:r>
              <a:rPr sz="1700" b="1" spc="5" dirty="0">
                <a:latin typeface="Arial"/>
                <a:cs typeface="Arial"/>
              </a:rPr>
              <a:t>осе</a:t>
            </a:r>
            <a:r>
              <a:rPr sz="1700" b="1" spc="15" dirty="0">
                <a:latin typeface="Arial"/>
                <a:cs typeface="Arial"/>
              </a:rPr>
              <a:t>л</a:t>
            </a:r>
            <a:r>
              <a:rPr sz="1700" b="1" spc="5" dirty="0">
                <a:latin typeface="Arial"/>
                <a:cs typeface="Arial"/>
              </a:rPr>
              <a:t>е</a:t>
            </a:r>
            <a:r>
              <a:rPr sz="1700" b="1" spc="-5" dirty="0">
                <a:latin typeface="Arial"/>
                <a:cs typeface="Arial"/>
              </a:rPr>
              <a:t>н</a:t>
            </a:r>
            <a:r>
              <a:rPr sz="1700" b="1" dirty="0">
                <a:latin typeface="Arial"/>
                <a:cs typeface="Arial"/>
              </a:rPr>
              <a:t>и</a:t>
            </a:r>
            <a:r>
              <a:rPr sz="1700" b="1" spc="10" dirty="0">
                <a:latin typeface="Arial"/>
                <a:cs typeface="Arial"/>
              </a:rPr>
              <a:t>й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23232" y="3362452"/>
            <a:ext cx="2243327" cy="1609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74488" y="3634232"/>
            <a:ext cx="1187450" cy="105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 spc="10" dirty="0">
                <a:latin typeface="Arial"/>
                <a:cs typeface="Arial"/>
              </a:rPr>
              <a:t>Бюджет</a:t>
            </a:r>
            <a:r>
              <a:rPr sz="1700" b="1" spc="5" dirty="0">
                <a:latin typeface="Arial"/>
                <a:cs typeface="Arial"/>
              </a:rPr>
              <a:t> п.</a:t>
            </a:r>
            <a:endParaRPr sz="1700">
              <a:latin typeface="Arial"/>
              <a:cs typeface="Arial"/>
            </a:endParaRPr>
          </a:p>
          <a:p>
            <a:pPr marL="12065" marR="6350" indent="-635" algn="ctr">
              <a:lnSpc>
                <a:spcPct val="101600"/>
              </a:lnSpc>
            </a:pPr>
            <a:r>
              <a:rPr sz="1700" b="1" spc="5" dirty="0">
                <a:latin typeface="Arial"/>
                <a:cs typeface="Arial"/>
              </a:rPr>
              <a:t>Колпна городское поселение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9872" y="5020564"/>
            <a:ext cx="10101072" cy="1194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295" y="4941315"/>
            <a:ext cx="10019030" cy="1155700"/>
          </a:xfrm>
          <a:custGeom>
            <a:avLst/>
            <a:gdLst/>
            <a:ahLst/>
            <a:cxnLst/>
            <a:rect l="l" t="t" r="r" b="b"/>
            <a:pathLst>
              <a:path w="10019030" h="1155700">
                <a:moveTo>
                  <a:pt x="10018776" y="0"/>
                </a:moveTo>
                <a:lnTo>
                  <a:pt x="10018437" y="47524"/>
                </a:lnTo>
                <a:lnTo>
                  <a:pt x="10017437" y="93985"/>
                </a:lnTo>
                <a:lnTo>
                  <a:pt x="10015803" y="139234"/>
                </a:lnTo>
                <a:lnTo>
                  <a:pt x="10013557" y="183123"/>
                </a:lnTo>
                <a:lnTo>
                  <a:pt x="10010727" y="225504"/>
                </a:lnTo>
                <a:lnTo>
                  <a:pt x="10007336" y="266227"/>
                </a:lnTo>
                <a:lnTo>
                  <a:pt x="10003411" y="305144"/>
                </a:lnTo>
                <a:lnTo>
                  <a:pt x="9994056" y="376967"/>
                </a:lnTo>
                <a:lnTo>
                  <a:pt x="9982863" y="439782"/>
                </a:lnTo>
                <a:lnTo>
                  <a:pt x="9970033" y="492402"/>
                </a:lnTo>
                <a:lnTo>
                  <a:pt x="9955768" y="533638"/>
                </a:lnTo>
                <a:lnTo>
                  <a:pt x="9932118" y="571545"/>
                </a:lnTo>
                <a:lnTo>
                  <a:pt x="9915144" y="579119"/>
                </a:lnTo>
                <a:lnTo>
                  <a:pt x="5178552" y="579119"/>
                </a:lnTo>
                <a:lnTo>
                  <a:pt x="5169960" y="581037"/>
                </a:lnTo>
                <a:lnTo>
                  <a:pt x="5137927" y="624554"/>
                </a:lnTo>
                <a:lnTo>
                  <a:pt x="5123662" y="665706"/>
                </a:lnTo>
                <a:lnTo>
                  <a:pt x="5110832" y="718179"/>
                </a:lnTo>
                <a:lnTo>
                  <a:pt x="5099639" y="780765"/>
                </a:lnTo>
                <a:lnTo>
                  <a:pt x="5090284" y="852258"/>
                </a:lnTo>
                <a:lnTo>
                  <a:pt x="5086359" y="890966"/>
                </a:lnTo>
                <a:lnTo>
                  <a:pt x="5082968" y="931449"/>
                </a:lnTo>
                <a:lnTo>
                  <a:pt x="5080138" y="973555"/>
                </a:lnTo>
                <a:lnTo>
                  <a:pt x="5077892" y="1017133"/>
                </a:lnTo>
                <a:lnTo>
                  <a:pt x="5076258" y="1062032"/>
                </a:lnTo>
                <a:lnTo>
                  <a:pt x="5075258" y="1108102"/>
                </a:lnTo>
                <a:lnTo>
                  <a:pt x="5074920" y="1155191"/>
                </a:lnTo>
                <a:lnTo>
                  <a:pt x="5074581" y="1108102"/>
                </a:lnTo>
                <a:lnTo>
                  <a:pt x="5073581" y="1062032"/>
                </a:lnTo>
                <a:lnTo>
                  <a:pt x="5071947" y="1017133"/>
                </a:lnTo>
                <a:lnTo>
                  <a:pt x="5069701" y="973555"/>
                </a:lnTo>
                <a:lnTo>
                  <a:pt x="5066871" y="931449"/>
                </a:lnTo>
                <a:lnTo>
                  <a:pt x="5063480" y="890966"/>
                </a:lnTo>
                <a:lnTo>
                  <a:pt x="5059555" y="852258"/>
                </a:lnTo>
                <a:lnTo>
                  <a:pt x="5050200" y="780765"/>
                </a:lnTo>
                <a:lnTo>
                  <a:pt x="5039007" y="718179"/>
                </a:lnTo>
                <a:lnTo>
                  <a:pt x="5026177" y="665706"/>
                </a:lnTo>
                <a:lnTo>
                  <a:pt x="5011912" y="624554"/>
                </a:lnTo>
                <a:lnTo>
                  <a:pt x="4988262" y="586691"/>
                </a:lnTo>
                <a:lnTo>
                  <a:pt x="4971288" y="579119"/>
                </a:lnTo>
                <a:lnTo>
                  <a:pt x="103631" y="579119"/>
                </a:lnTo>
                <a:lnTo>
                  <a:pt x="95040" y="577201"/>
                </a:lnTo>
                <a:lnTo>
                  <a:pt x="63007" y="533638"/>
                </a:lnTo>
                <a:lnTo>
                  <a:pt x="48742" y="492402"/>
                </a:lnTo>
                <a:lnTo>
                  <a:pt x="35912" y="439782"/>
                </a:lnTo>
                <a:lnTo>
                  <a:pt x="24719" y="376967"/>
                </a:lnTo>
                <a:lnTo>
                  <a:pt x="15364" y="305144"/>
                </a:lnTo>
                <a:lnTo>
                  <a:pt x="11439" y="266227"/>
                </a:lnTo>
                <a:lnTo>
                  <a:pt x="8048" y="225504"/>
                </a:lnTo>
                <a:lnTo>
                  <a:pt x="5218" y="183123"/>
                </a:lnTo>
                <a:lnTo>
                  <a:pt x="2972" y="139234"/>
                </a:lnTo>
                <a:lnTo>
                  <a:pt x="1338" y="93985"/>
                </a:lnTo>
                <a:lnTo>
                  <a:pt x="338" y="47524"/>
                </a:lnTo>
                <a:lnTo>
                  <a:pt x="0" y="0"/>
                </a:lnTo>
              </a:path>
            </a:pathLst>
          </a:custGeom>
          <a:ln w="82296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99576" y="1524508"/>
            <a:ext cx="1176655" cy="1865630"/>
          </a:xfrm>
          <a:custGeom>
            <a:avLst/>
            <a:gdLst/>
            <a:ahLst/>
            <a:cxnLst/>
            <a:rect l="l" t="t" r="r" b="b"/>
            <a:pathLst>
              <a:path w="1176654" h="1865629">
                <a:moveTo>
                  <a:pt x="1176528" y="1591056"/>
                </a:moveTo>
                <a:lnTo>
                  <a:pt x="588264" y="1591056"/>
                </a:lnTo>
                <a:lnTo>
                  <a:pt x="883919" y="1865376"/>
                </a:lnTo>
                <a:lnTo>
                  <a:pt x="1176528" y="1591056"/>
                </a:lnTo>
                <a:close/>
              </a:path>
              <a:path w="1176654" h="1865629">
                <a:moveTo>
                  <a:pt x="515112" y="0"/>
                </a:moveTo>
                <a:lnTo>
                  <a:pt x="0" y="0"/>
                </a:lnTo>
                <a:lnTo>
                  <a:pt x="0" y="271272"/>
                </a:lnTo>
                <a:lnTo>
                  <a:pt x="515112" y="271272"/>
                </a:lnTo>
                <a:lnTo>
                  <a:pt x="533207" y="271949"/>
                </a:lnTo>
                <a:lnTo>
                  <a:pt x="584752" y="281683"/>
                </a:lnTo>
                <a:lnTo>
                  <a:pt x="631030" y="301870"/>
                </a:lnTo>
                <a:lnTo>
                  <a:pt x="670560" y="331089"/>
                </a:lnTo>
                <a:lnTo>
                  <a:pt x="701859" y="367919"/>
                </a:lnTo>
                <a:lnTo>
                  <a:pt x="723448" y="410943"/>
                </a:lnTo>
                <a:lnTo>
                  <a:pt x="733845" y="458740"/>
                </a:lnTo>
                <a:lnTo>
                  <a:pt x="734568" y="475488"/>
                </a:lnTo>
                <a:lnTo>
                  <a:pt x="734568" y="1591056"/>
                </a:lnTo>
                <a:lnTo>
                  <a:pt x="1030224" y="1591056"/>
                </a:lnTo>
                <a:lnTo>
                  <a:pt x="1030224" y="475488"/>
                </a:lnTo>
                <a:lnTo>
                  <a:pt x="1028509" y="436555"/>
                </a:lnTo>
                <a:lnTo>
                  <a:pt x="1023454" y="398477"/>
                </a:lnTo>
                <a:lnTo>
                  <a:pt x="1003864" y="325380"/>
                </a:lnTo>
                <a:lnTo>
                  <a:pt x="972534" y="257184"/>
                </a:lnTo>
                <a:lnTo>
                  <a:pt x="930542" y="194876"/>
                </a:lnTo>
                <a:lnTo>
                  <a:pt x="878967" y="139446"/>
                </a:lnTo>
                <a:lnTo>
                  <a:pt x="849922" y="114617"/>
                </a:lnTo>
                <a:lnTo>
                  <a:pt x="818887" y="91878"/>
                </a:lnTo>
                <a:lnTo>
                  <a:pt x="785996" y="71352"/>
                </a:lnTo>
                <a:lnTo>
                  <a:pt x="751383" y="53163"/>
                </a:lnTo>
                <a:lnTo>
                  <a:pt x="715184" y="37433"/>
                </a:lnTo>
                <a:lnTo>
                  <a:pt x="677533" y="24286"/>
                </a:lnTo>
                <a:lnTo>
                  <a:pt x="638566" y="13846"/>
                </a:lnTo>
                <a:lnTo>
                  <a:pt x="598416" y="6236"/>
                </a:lnTo>
                <a:lnTo>
                  <a:pt x="557220" y="1579"/>
                </a:lnTo>
                <a:lnTo>
                  <a:pt x="515112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99576" y="1524508"/>
            <a:ext cx="1176655" cy="1865630"/>
          </a:xfrm>
          <a:custGeom>
            <a:avLst/>
            <a:gdLst/>
            <a:ahLst/>
            <a:cxnLst/>
            <a:rect l="l" t="t" r="r" b="b"/>
            <a:pathLst>
              <a:path w="1176654" h="1865629">
                <a:moveTo>
                  <a:pt x="0" y="0"/>
                </a:moveTo>
                <a:lnTo>
                  <a:pt x="515112" y="0"/>
                </a:lnTo>
                <a:lnTo>
                  <a:pt x="557220" y="1579"/>
                </a:lnTo>
                <a:lnTo>
                  <a:pt x="598416" y="6236"/>
                </a:lnTo>
                <a:lnTo>
                  <a:pt x="638566" y="13846"/>
                </a:lnTo>
                <a:lnTo>
                  <a:pt x="677533" y="24286"/>
                </a:lnTo>
                <a:lnTo>
                  <a:pt x="715184" y="37433"/>
                </a:lnTo>
                <a:lnTo>
                  <a:pt x="751383" y="53163"/>
                </a:lnTo>
                <a:lnTo>
                  <a:pt x="785996" y="71352"/>
                </a:lnTo>
                <a:lnTo>
                  <a:pt x="818887" y="91878"/>
                </a:lnTo>
                <a:lnTo>
                  <a:pt x="849922" y="114617"/>
                </a:lnTo>
                <a:lnTo>
                  <a:pt x="878967" y="139446"/>
                </a:lnTo>
                <a:lnTo>
                  <a:pt x="930542" y="194876"/>
                </a:lnTo>
                <a:lnTo>
                  <a:pt x="972534" y="257184"/>
                </a:lnTo>
                <a:lnTo>
                  <a:pt x="1003864" y="325380"/>
                </a:lnTo>
                <a:lnTo>
                  <a:pt x="1023454" y="398477"/>
                </a:lnTo>
                <a:lnTo>
                  <a:pt x="1028509" y="436555"/>
                </a:lnTo>
                <a:lnTo>
                  <a:pt x="1030224" y="475488"/>
                </a:lnTo>
                <a:lnTo>
                  <a:pt x="1030224" y="1591056"/>
                </a:lnTo>
                <a:lnTo>
                  <a:pt x="1176528" y="1591056"/>
                </a:lnTo>
                <a:lnTo>
                  <a:pt x="883919" y="1865376"/>
                </a:lnTo>
                <a:lnTo>
                  <a:pt x="588264" y="1591056"/>
                </a:lnTo>
                <a:lnTo>
                  <a:pt x="734568" y="1591056"/>
                </a:lnTo>
                <a:lnTo>
                  <a:pt x="734568" y="475488"/>
                </a:lnTo>
                <a:lnTo>
                  <a:pt x="728231" y="426415"/>
                </a:lnTo>
                <a:lnTo>
                  <a:pt x="710208" y="381643"/>
                </a:lnTo>
                <a:lnTo>
                  <a:pt x="681980" y="342590"/>
                </a:lnTo>
                <a:lnTo>
                  <a:pt x="645029" y="310676"/>
                </a:lnTo>
                <a:lnTo>
                  <a:pt x="600837" y="287321"/>
                </a:lnTo>
                <a:lnTo>
                  <a:pt x="550883" y="273945"/>
                </a:lnTo>
                <a:lnTo>
                  <a:pt x="515112" y="271272"/>
                </a:lnTo>
                <a:lnTo>
                  <a:pt x="0" y="271272"/>
                </a:lnTo>
                <a:lnTo>
                  <a:pt x="0" y="0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4544" y="1600708"/>
            <a:ext cx="1179830" cy="1865630"/>
          </a:xfrm>
          <a:custGeom>
            <a:avLst/>
            <a:gdLst/>
            <a:ahLst/>
            <a:cxnLst/>
            <a:rect l="l" t="t" r="r" b="b"/>
            <a:pathLst>
              <a:path w="1179830" h="1865629">
                <a:moveTo>
                  <a:pt x="591311" y="1594104"/>
                </a:moveTo>
                <a:lnTo>
                  <a:pt x="0" y="1594104"/>
                </a:lnTo>
                <a:lnTo>
                  <a:pt x="295656" y="1865376"/>
                </a:lnTo>
                <a:lnTo>
                  <a:pt x="591311" y="1594104"/>
                </a:lnTo>
                <a:close/>
              </a:path>
              <a:path w="1179830" h="1865629">
                <a:moveTo>
                  <a:pt x="1179576" y="0"/>
                </a:moveTo>
                <a:lnTo>
                  <a:pt x="664463" y="0"/>
                </a:lnTo>
                <a:lnTo>
                  <a:pt x="621942" y="1579"/>
                </a:lnTo>
                <a:lnTo>
                  <a:pt x="580418" y="6236"/>
                </a:lnTo>
                <a:lnTo>
                  <a:pt x="540018" y="13846"/>
                </a:lnTo>
                <a:lnTo>
                  <a:pt x="500871" y="24286"/>
                </a:lnTo>
                <a:lnTo>
                  <a:pt x="463105" y="37433"/>
                </a:lnTo>
                <a:lnTo>
                  <a:pt x="426848" y="53163"/>
                </a:lnTo>
                <a:lnTo>
                  <a:pt x="392227" y="71352"/>
                </a:lnTo>
                <a:lnTo>
                  <a:pt x="359371" y="91878"/>
                </a:lnTo>
                <a:lnTo>
                  <a:pt x="328408" y="114617"/>
                </a:lnTo>
                <a:lnTo>
                  <a:pt x="299466" y="139446"/>
                </a:lnTo>
                <a:lnTo>
                  <a:pt x="248155" y="194876"/>
                </a:lnTo>
                <a:lnTo>
                  <a:pt x="206465" y="257184"/>
                </a:lnTo>
                <a:lnTo>
                  <a:pt x="175418" y="325380"/>
                </a:lnTo>
                <a:lnTo>
                  <a:pt x="156039" y="398477"/>
                </a:lnTo>
                <a:lnTo>
                  <a:pt x="151045" y="436555"/>
                </a:lnTo>
                <a:lnTo>
                  <a:pt x="149351" y="475488"/>
                </a:lnTo>
                <a:lnTo>
                  <a:pt x="149351" y="1594104"/>
                </a:lnTo>
                <a:lnTo>
                  <a:pt x="441959" y="1594104"/>
                </a:lnTo>
                <a:lnTo>
                  <a:pt x="441959" y="475488"/>
                </a:lnTo>
                <a:lnTo>
                  <a:pt x="442704" y="458762"/>
                </a:lnTo>
                <a:lnTo>
                  <a:pt x="453396" y="411260"/>
                </a:lnTo>
                <a:lnTo>
                  <a:pt x="475526" y="368778"/>
                </a:lnTo>
                <a:lnTo>
                  <a:pt x="507492" y="332613"/>
                </a:lnTo>
                <a:lnTo>
                  <a:pt x="547686" y="304059"/>
                </a:lnTo>
                <a:lnTo>
                  <a:pt x="594506" y="284414"/>
                </a:lnTo>
                <a:lnTo>
                  <a:pt x="646345" y="274974"/>
                </a:lnTo>
                <a:lnTo>
                  <a:pt x="664463" y="274320"/>
                </a:lnTo>
                <a:lnTo>
                  <a:pt x="1179576" y="274320"/>
                </a:lnTo>
                <a:lnTo>
                  <a:pt x="1179576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4544" y="1600708"/>
            <a:ext cx="1179830" cy="1865630"/>
          </a:xfrm>
          <a:custGeom>
            <a:avLst/>
            <a:gdLst/>
            <a:ahLst/>
            <a:cxnLst/>
            <a:rect l="l" t="t" r="r" b="b"/>
            <a:pathLst>
              <a:path w="1179830" h="1865629">
                <a:moveTo>
                  <a:pt x="1179576" y="0"/>
                </a:moveTo>
                <a:lnTo>
                  <a:pt x="664463" y="0"/>
                </a:lnTo>
                <a:lnTo>
                  <a:pt x="621942" y="1579"/>
                </a:lnTo>
                <a:lnTo>
                  <a:pt x="580418" y="6236"/>
                </a:lnTo>
                <a:lnTo>
                  <a:pt x="540018" y="13846"/>
                </a:lnTo>
                <a:lnTo>
                  <a:pt x="500871" y="24286"/>
                </a:lnTo>
                <a:lnTo>
                  <a:pt x="463105" y="37433"/>
                </a:lnTo>
                <a:lnTo>
                  <a:pt x="426848" y="53163"/>
                </a:lnTo>
                <a:lnTo>
                  <a:pt x="392227" y="71352"/>
                </a:lnTo>
                <a:lnTo>
                  <a:pt x="359371" y="91878"/>
                </a:lnTo>
                <a:lnTo>
                  <a:pt x="328408" y="114617"/>
                </a:lnTo>
                <a:lnTo>
                  <a:pt x="299466" y="139446"/>
                </a:lnTo>
                <a:lnTo>
                  <a:pt x="248155" y="194876"/>
                </a:lnTo>
                <a:lnTo>
                  <a:pt x="206465" y="257184"/>
                </a:lnTo>
                <a:lnTo>
                  <a:pt x="175418" y="325380"/>
                </a:lnTo>
                <a:lnTo>
                  <a:pt x="156039" y="398477"/>
                </a:lnTo>
                <a:lnTo>
                  <a:pt x="151045" y="436555"/>
                </a:lnTo>
                <a:lnTo>
                  <a:pt x="149351" y="475488"/>
                </a:lnTo>
                <a:lnTo>
                  <a:pt x="149351" y="1594104"/>
                </a:lnTo>
                <a:lnTo>
                  <a:pt x="0" y="1594104"/>
                </a:lnTo>
                <a:lnTo>
                  <a:pt x="295656" y="1865376"/>
                </a:lnTo>
                <a:lnTo>
                  <a:pt x="591311" y="1594104"/>
                </a:lnTo>
                <a:lnTo>
                  <a:pt x="441959" y="1594104"/>
                </a:lnTo>
                <a:lnTo>
                  <a:pt x="441959" y="475488"/>
                </a:lnTo>
                <a:lnTo>
                  <a:pt x="448481" y="426600"/>
                </a:lnTo>
                <a:lnTo>
                  <a:pt x="466977" y="382301"/>
                </a:lnTo>
                <a:lnTo>
                  <a:pt x="495843" y="343886"/>
                </a:lnTo>
                <a:lnTo>
                  <a:pt x="533473" y="312651"/>
                </a:lnTo>
                <a:lnTo>
                  <a:pt x="578262" y="289893"/>
                </a:lnTo>
                <a:lnTo>
                  <a:pt x="628607" y="276907"/>
                </a:lnTo>
                <a:lnTo>
                  <a:pt x="690089" y="274320"/>
                </a:lnTo>
                <a:lnTo>
                  <a:pt x="715755" y="274320"/>
                </a:lnTo>
                <a:lnTo>
                  <a:pt x="741458" y="274320"/>
                </a:lnTo>
                <a:lnTo>
                  <a:pt x="767193" y="274320"/>
                </a:lnTo>
                <a:lnTo>
                  <a:pt x="792956" y="274320"/>
                </a:lnTo>
                <a:lnTo>
                  <a:pt x="818741" y="274320"/>
                </a:lnTo>
                <a:lnTo>
                  <a:pt x="844545" y="274320"/>
                </a:lnTo>
                <a:lnTo>
                  <a:pt x="870362" y="274320"/>
                </a:lnTo>
                <a:lnTo>
                  <a:pt x="896188" y="274320"/>
                </a:lnTo>
                <a:lnTo>
                  <a:pt x="922019" y="274320"/>
                </a:lnTo>
                <a:lnTo>
                  <a:pt x="947851" y="274320"/>
                </a:lnTo>
                <a:lnTo>
                  <a:pt x="973677" y="274320"/>
                </a:lnTo>
                <a:lnTo>
                  <a:pt x="999494" y="274320"/>
                </a:lnTo>
                <a:lnTo>
                  <a:pt x="1025298" y="274320"/>
                </a:lnTo>
                <a:lnTo>
                  <a:pt x="1051083" y="274320"/>
                </a:lnTo>
                <a:lnTo>
                  <a:pt x="1076846" y="274320"/>
                </a:lnTo>
                <a:lnTo>
                  <a:pt x="1102581" y="274320"/>
                </a:lnTo>
                <a:lnTo>
                  <a:pt x="1128284" y="274320"/>
                </a:lnTo>
                <a:lnTo>
                  <a:pt x="1153950" y="274320"/>
                </a:lnTo>
                <a:lnTo>
                  <a:pt x="1179576" y="274320"/>
                </a:lnTo>
                <a:lnTo>
                  <a:pt x="1179576" y="0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58384" y="1990851"/>
            <a:ext cx="563880" cy="1320165"/>
          </a:xfrm>
          <a:custGeom>
            <a:avLst/>
            <a:gdLst/>
            <a:ahLst/>
            <a:cxnLst/>
            <a:rect l="l" t="t" r="r" b="b"/>
            <a:pathLst>
              <a:path w="563879" h="1320164">
                <a:moveTo>
                  <a:pt x="563879" y="1060703"/>
                </a:moveTo>
                <a:lnTo>
                  <a:pt x="0" y="1060703"/>
                </a:lnTo>
                <a:lnTo>
                  <a:pt x="283463" y="1319783"/>
                </a:lnTo>
                <a:lnTo>
                  <a:pt x="563879" y="1060703"/>
                </a:lnTo>
                <a:close/>
              </a:path>
              <a:path w="563879" h="1320164">
                <a:moveTo>
                  <a:pt x="423671" y="0"/>
                </a:moveTo>
                <a:lnTo>
                  <a:pt x="140207" y="0"/>
                </a:lnTo>
                <a:lnTo>
                  <a:pt x="140207" y="1060703"/>
                </a:lnTo>
                <a:lnTo>
                  <a:pt x="423671" y="1060703"/>
                </a:lnTo>
                <a:lnTo>
                  <a:pt x="423671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58384" y="1990851"/>
            <a:ext cx="563880" cy="1320165"/>
          </a:xfrm>
          <a:custGeom>
            <a:avLst/>
            <a:gdLst/>
            <a:ahLst/>
            <a:cxnLst/>
            <a:rect l="l" t="t" r="r" b="b"/>
            <a:pathLst>
              <a:path w="563879" h="1320164">
                <a:moveTo>
                  <a:pt x="563879" y="1060703"/>
                </a:moveTo>
                <a:lnTo>
                  <a:pt x="423671" y="1060703"/>
                </a:lnTo>
                <a:lnTo>
                  <a:pt x="423671" y="0"/>
                </a:lnTo>
                <a:lnTo>
                  <a:pt x="140207" y="0"/>
                </a:lnTo>
                <a:lnTo>
                  <a:pt x="140207" y="1060703"/>
                </a:lnTo>
                <a:lnTo>
                  <a:pt x="0" y="1060703"/>
                </a:lnTo>
                <a:lnTo>
                  <a:pt x="283463" y="1319783"/>
                </a:lnTo>
                <a:lnTo>
                  <a:pt x="563879" y="1060703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3411" y="6302755"/>
            <a:ext cx="9598914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консолидированный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20" dirty="0" err="1">
                <a:solidFill>
                  <a:srgbClr val="001F5F"/>
                </a:solidFill>
                <a:latin typeface="Arial"/>
                <a:cs typeface="Arial"/>
              </a:rPr>
              <a:t>бюджет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Колп</a:t>
            </a:r>
            <a:r>
              <a:rPr lang="ru-RU" sz="2600" b="1" spc="-15" dirty="0" smtClean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26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янского</a:t>
            </a:r>
            <a:r>
              <a:rPr sz="2600" b="1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района</a:t>
            </a:r>
            <a:endParaRPr sz="2600" dirty="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476662" y="5537244"/>
          <a:ext cx="106992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992"/>
              </a:tblGrid>
              <a:tr h="152355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03974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09774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93159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 flipH="1">
            <a:off x="5373326" y="6826250"/>
            <a:ext cx="548937" cy="402314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r>
              <a:rPr lang="ru-RU" sz="300" dirty="0" smtClean="0">
                <a:latin typeface="Arial"/>
                <a:cs typeface="Arial"/>
              </a:rPr>
              <a:t>3</a:t>
            </a:r>
            <a:endParaRPr lang="ru-RU"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52" y="4892547"/>
            <a:ext cx="2106168" cy="1969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4</a:t>
            </a:fld>
            <a:endParaRPr lang="ru-RU" sz="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7152" y="4817481"/>
            <a:ext cx="7616020" cy="981807"/>
          </a:xfrm>
          <a:prstGeom prst="rect">
            <a:avLst/>
          </a:prstGeom>
        </p:spPr>
        <p:txBody>
          <a:bodyPr vert="horz" wrap="square" lIns="0" tIns="179832" rIns="0" bIns="0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b="1" spc="-20" dirty="0" err="1" smtClean="0">
                <a:solidFill>
                  <a:srgbClr val="333399"/>
                </a:solidFill>
                <a:latin typeface="Bookman Old Style"/>
                <a:cs typeface="Bookman Old Style"/>
              </a:rPr>
              <a:t>роек</a:t>
            </a:r>
            <a:endParaRPr b="1" spc="-20" dirty="0">
              <a:solidFill>
                <a:srgbClr val="333399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952" y="1039875"/>
            <a:ext cx="9936480" cy="0"/>
          </a:xfrm>
          <a:custGeom>
            <a:avLst/>
            <a:gdLst/>
            <a:ahLst/>
            <a:cxnLst/>
            <a:rect l="l" t="t" r="r" b="b"/>
            <a:pathLst>
              <a:path w="9936480">
                <a:moveTo>
                  <a:pt x="0" y="0"/>
                </a:moveTo>
                <a:lnTo>
                  <a:pt x="9936480" y="0"/>
                </a:lnTo>
              </a:path>
            </a:pathLst>
          </a:custGeom>
          <a:ln w="19558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2" y="1073403"/>
            <a:ext cx="9936480" cy="0"/>
          </a:xfrm>
          <a:custGeom>
            <a:avLst/>
            <a:gdLst/>
            <a:ahLst/>
            <a:cxnLst/>
            <a:rect l="l" t="t" r="r" b="b"/>
            <a:pathLst>
              <a:path w="9936480">
                <a:moveTo>
                  <a:pt x="0" y="0"/>
                </a:moveTo>
                <a:lnTo>
                  <a:pt x="9936480" y="0"/>
                </a:lnTo>
              </a:path>
            </a:pathLst>
          </a:custGeom>
          <a:ln w="19557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5736" y="4231132"/>
            <a:ext cx="8839200" cy="502920"/>
          </a:xfrm>
          <a:custGeom>
            <a:avLst/>
            <a:gdLst/>
            <a:ahLst/>
            <a:cxnLst/>
            <a:rect l="l" t="t" r="r" b="b"/>
            <a:pathLst>
              <a:path w="8839200" h="502920">
                <a:moveTo>
                  <a:pt x="0" y="502920"/>
                </a:moveTo>
                <a:lnTo>
                  <a:pt x="8839200" y="502920"/>
                </a:lnTo>
                <a:lnTo>
                  <a:pt x="8839200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5736" y="4231132"/>
            <a:ext cx="8839200" cy="502920"/>
          </a:xfrm>
          <a:custGeom>
            <a:avLst/>
            <a:gdLst/>
            <a:ahLst/>
            <a:cxnLst/>
            <a:rect l="l" t="t" r="r" b="b"/>
            <a:pathLst>
              <a:path w="8839200" h="502920">
                <a:moveTo>
                  <a:pt x="0" y="0"/>
                </a:moveTo>
                <a:lnTo>
                  <a:pt x="0" y="502920"/>
                </a:lnTo>
                <a:lnTo>
                  <a:pt x="8839200" y="502920"/>
                </a:lnTo>
                <a:lnTo>
                  <a:pt x="883920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7539" y="4272788"/>
            <a:ext cx="688911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Соста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ле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ни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26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роекта</a:t>
            </a:r>
            <a:r>
              <a:rPr sz="26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нн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ого</a:t>
            </a:r>
            <a:r>
              <a:rPr sz="26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б</a:t>
            </a:r>
            <a:r>
              <a:rPr sz="2600" b="1" spc="-35" dirty="0">
                <a:solidFill>
                  <a:srgbClr val="333399"/>
                </a:solidFill>
                <a:latin typeface="Arial"/>
                <a:cs typeface="Arial"/>
              </a:rPr>
              <a:t>ю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джета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6216" y="1369060"/>
            <a:ext cx="1518285" cy="2719070"/>
          </a:xfrm>
          <a:custGeom>
            <a:avLst/>
            <a:gdLst/>
            <a:ahLst/>
            <a:cxnLst/>
            <a:rect l="l" t="t" r="r" b="b"/>
            <a:pathLst>
              <a:path w="1518285" h="2719070">
                <a:moveTo>
                  <a:pt x="1517904" y="2264664"/>
                </a:moveTo>
                <a:lnTo>
                  <a:pt x="505968" y="2264664"/>
                </a:lnTo>
                <a:lnTo>
                  <a:pt x="1011936" y="2718816"/>
                </a:lnTo>
                <a:lnTo>
                  <a:pt x="1517904" y="2264664"/>
                </a:lnTo>
                <a:close/>
              </a:path>
              <a:path w="1518285" h="2719070">
                <a:moveTo>
                  <a:pt x="1264920" y="1813560"/>
                </a:moveTo>
                <a:lnTo>
                  <a:pt x="758952" y="1813560"/>
                </a:lnTo>
                <a:lnTo>
                  <a:pt x="758952" y="2264664"/>
                </a:lnTo>
                <a:lnTo>
                  <a:pt x="1264920" y="2264664"/>
                </a:lnTo>
                <a:lnTo>
                  <a:pt x="1264920" y="1813560"/>
                </a:lnTo>
                <a:close/>
              </a:path>
              <a:path w="1518285" h="2719070">
                <a:moveTo>
                  <a:pt x="2020824" y="0"/>
                </a:moveTo>
                <a:lnTo>
                  <a:pt x="0" y="0"/>
                </a:lnTo>
                <a:lnTo>
                  <a:pt x="0" y="1813560"/>
                </a:lnTo>
                <a:lnTo>
                  <a:pt x="2020824" y="1813560"/>
                </a:lnTo>
                <a:lnTo>
                  <a:pt x="2020824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6216" y="1369060"/>
            <a:ext cx="2021205" cy="2719070"/>
          </a:xfrm>
          <a:custGeom>
            <a:avLst/>
            <a:gdLst/>
            <a:ahLst/>
            <a:cxnLst/>
            <a:rect l="l" t="t" r="r" b="b"/>
            <a:pathLst>
              <a:path w="2021205" h="2719070">
                <a:moveTo>
                  <a:pt x="0" y="0"/>
                </a:moveTo>
                <a:lnTo>
                  <a:pt x="2020824" y="0"/>
                </a:lnTo>
                <a:lnTo>
                  <a:pt x="2020824" y="1813560"/>
                </a:lnTo>
                <a:lnTo>
                  <a:pt x="1264920" y="1813560"/>
                </a:lnTo>
                <a:lnTo>
                  <a:pt x="1264920" y="2264664"/>
                </a:lnTo>
                <a:lnTo>
                  <a:pt x="1517904" y="2264664"/>
                </a:lnTo>
                <a:lnTo>
                  <a:pt x="1011936" y="2718816"/>
                </a:lnTo>
                <a:lnTo>
                  <a:pt x="505968" y="2264664"/>
                </a:lnTo>
                <a:lnTo>
                  <a:pt x="758952" y="2264664"/>
                </a:lnTo>
                <a:lnTo>
                  <a:pt x="758952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6226" y="1611792"/>
            <a:ext cx="1319530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270" algn="ctr">
              <a:lnSpc>
                <a:spcPct val="101800"/>
              </a:lnSpc>
            </a:pP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же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тн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ос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рез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 Росс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ий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ской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Ф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ци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43072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10" h="2719070">
                <a:moveTo>
                  <a:pt x="1514856" y="2264664"/>
                </a:moveTo>
                <a:lnTo>
                  <a:pt x="502920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10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10" h="2719070">
                <a:moveTo>
                  <a:pt x="2017776" y="0"/>
                </a:moveTo>
                <a:lnTo>
                  <a:pt x="0" y="0"/>
                </a:lnTo>
                <a:lnTo>
                  <a:pt x="0" y="1813560"/>
                </a:lnTo>
                <a:lnTo>
                  <a:pt x="2017776" y="1813560"/>
                </a:lnTo>
                <a:lnTo>
                  <a:pt x="201777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43072" y="1369060"/>
            <a:ext cx="2018030" cy="2719070"/>
          </a:xfrm>
          <a:custGeom>
            <a:avLst/>
            <a:gdLst/>
            <a:ahLst/>
            <a:cxnLst/>
            <a:rect l="l" t="t" r="r" b="b"/>
            <a:pathLst>
              <a:path w="2018029" h="2719070">
                <a:moveTo>
                  <a:pt x="0" y="0"/>
                </a:moveTo>
                <a:lnTo>
                  <a:pt x="2017776" y="0"/>
                </a:lnTo>
                <a:lnTo>
                  <a:pt x="2017776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2920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18754" y="1742338"/>
            <a:ext cx="1864360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270" algn="ctr">
              <a:lnSpc>
                <a:spcPct val="102000"/>
              </a:lnSpc>
            </a:pP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рог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оз со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ци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ь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-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э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ко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ми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ческого раз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ти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я</a:t>
            </a:r>
            <a:r>
              <a:rPr sz="17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87640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09" h="2719070">
                <a:moveTo>
                  <a:pt x="1514856" y="2264664"/>
                </a:moveTo>
                <a:lnTo>
                  <a:pt x="505968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09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09" h="2719070">
                <a:moveTo>
                  <a:pt x="2020824" y="0"/>
                </a:moveTo>
                <a:lnTo>
                  <a:pt x="0" y="0"/>
                </a:lnTo>
                <a:lnTo>
                  <a:pt x="0" y="1813560"/>
                </a:lnTo>
                <a:lnTo>
                  <a:pt x="2020824" y="1813560"/>
                </a:lnTo>
                <a:lnTo>
                  <a:pt x="2020824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87640" y="1369060"/>
            <a:ext cx="2021205" cy="2719070"/>
          </a:xfrm>
          <a:custGeom>
            <a:avLst/>
            <a:gdLst/>
            <a:ahLst/>
            <a:cxnLst/>
            <a:rect l="l" t="t" r="r" b="b"/>
            <a:pathLst>
              <a:path w="2021204" h="2719070">
                <a:moveTo>
                  <a:pt x="0" y="0"/>
                </a:moveTo>
                <a:lnTo>
                  <a:pt x="2020824" y="0"/>
                </a:lnTo>
                <a:lnTo>
                  <a:pt x="2020824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5968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78571" y="1873920"/>
            <a:ext cx="183705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800"/>
              </a:lnSpc>
            </a:pP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М</a:t>
            </a:r>
            <a:r>
              <a:rPr sz="1700" b="1" spc="-45" dirty="0">
                <a:solidFill>
                  <a:srgbClr val="333399"/>
                </a:solidFill>
                <a:latin typeface="Arial"/>
                <a:cs typeface="Arial"/>
              </a:rPr>
              <a:t>у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ц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ь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рогра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мм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 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16879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09" h="2719070">
                <a:moveTo>
                  <a:pt x="1514856" y="2264664"/>
                </a:moveTo>
                <a:lnTo>
                  <a:pt x="502920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09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09" h="2719070">
                <a:moveTo>
                  <a:pt x="2017776" y="0"/>
                </a:moveTo>
                <a:lnTo>
                  <a:pt x="0" y="0"/>
                </a:lnTo>
                <a:lnTo>
                  <a:pt x="0" y="1813560"/>
                </a:lnTo>
                <a:lnTo>
                  <a:pt x="2017776" y="1813560"/>
                </a:lnTo>
                <a:lnTo>
                  <a:pt x="201777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6879" y="1369060"/>
            <a:ext cx="2018030" cy="2719070"/>
          </a:xfrm>
          <a:custGeom>
            <a:avLst/>
            <a:gdLst/>
            <a:ahLst/>
            <a:cxnLst/>
            <a:rect l="l" t="t" r="r" b="b"/>
            <a:pathLst>
              <a:path w="2018029" h="2719070">
                <a:moveTo>
                  <a:pt x="0" y="0"/>
                </a:moveTo>
                <a:lnTo>
                  <a:pt x="2017776" y="0"/>
                </a:lnTo>
                <a:lnTo>
                  <a:pt x="2017776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2920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93737" y="1611792"/>
            <a:ext cx="1462405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800"/>
              </a:lnSpc>
            </a:pP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Ос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ого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ой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к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92551" y="4868164"/>
            <a:ext cx="2191512" cy="1941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55920" y="4883403"/>
            <a:ext cx="2228087" cy="1941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40623" y="4868164"/>
            <a:ext cx="2188464" cy="1941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83568" y="260648"/>
            <a:ext cx="9692332" cy="9268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социально-экономического развития Колпнянского муниципального района</a:t>
            </a:r>
            <a: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Картинки по запросу карта колпны орловская обла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8588" y="133985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27100" y="2075765"/>
            <a:ext cx="2016224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Территория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1,186 </a:t>
            </a:r>
            <a:r>
              <a:rPr lang="ru-RU" altLang="ru-RU" sz="1400" i="1" dirty="0" err="1" smtClean="0">
                <a:solidFill>
                  <a:prstClr val="black"/>
                </a:solidFill>
                <a:latin typeface="Times New Roman"/>
              </a:rPr>
              <a:t>тыс.кв.км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.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251700" y="1620620"/>
            <a:ext cx="1728117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Население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12 193 человек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0620284"/>
              </p:ext>
            </p:extLst>
          </p:nvPr>
        </p:nvGraphicFramePr>
        <p:xfrm>
          <a:off x="684252" y="3549650"/>
          <a:ext cx="9324895" cy="325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282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539552" y="116632"/>
            <a:ext cx="9912548" cy="990600"/>
          </a:xfrm>
          <a:prstGeom prst="rect">
            <a:avLst/>
          </a:prstGeom>
          <a:noFill/>
          <a:effectLst>
            <a:glow rad="127000">
              <a:schemeClr val="accent1">
                <a:alpha val="21000"/>
              </a:schemeClr>
            </a:glow>
          </a:effectLst>
        </p:spPr>
        <p:txBody>
          <a:bodyPr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3" name="Picture 2" descr="C:\Users\ka_urubaeva\Desktop\скачанные фай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16632"/>
            <a:ext cx="2286000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>
              <a:schemeClr val="accent1">
                <a:alpha val="87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381828"/>
              </p:ext>
            </p:extLst>
          </p:nvPr>
        </p:nvGraphicFramePr>
        <p:xfrm>
          <a:off x="684252" y="1107232"/>
          <a:ext cx="9324895" cy="594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146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2648" y="228600"/>
            <a:ext cx="9763252" cy="654050"/>
          </a:xfrm>
          <a:prstGeom prst="rect">
            <a:avLst/>
          </a:prstGeom>
        </p:spPr>
        <p:txBody>
          <a:bodyPr>
            <a:norm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климат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1185773"/>
              </p:ext>
            </p:extLst>
          </p:nvPr>
        </p:nvGraphicFramePr>
        <p:xfrm>
          <a:off x="696259" y="740655"/>
          <a:ext cx="9300882" cy="607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262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609600" y="228600"/>
            <a:ext cx="98425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4" name="Picture 4" descr="https://im2-tub-ru.yandex.net/i?id=8702ba141950d8df35a724a87c566cd5&amp;n=33&amp;h=190&amp;w=2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67963"/>
            <a:ext cx="4038600" cy="11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1515569"/>
              </p:ext>
            </p:extLst>
          </p:nvPr>
        </p:nvGraphicFramePr>
        <p:xfrm>
          <a:off x="696258" y="1568450"/>
          <a:ext cx="9374841" cy="524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153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01367" y="5346700"/>
            <a:ext cx="106680" cy="198120"/>
          </a:xfrm>
          <a:custGeom>
            <a:avLst/>
            <a:gdLst/>
            <a:ahLst/>
            <a:cxnLst/>
            <a:rect l="l" t="t" r="r" b="b"/>
            <a:pathLst>
              <a:path w="106680" h="198120">
                <a:moveTo>
                  <a:pt x="0" y="6095"/>
                </a:moveTo>
                <a:lnTo>
                  <a:pt x="12192" y="0"/>
                </a:lnTo>
                <a:lnTo>
                  <a:pt x="106680" y="192024"/>
                </a:lnTo>
                <a:lnTo>
                  <a:pt x="94487" y="198119"/>
                </a:lnTo>
                <a:lnTo>
                  <a:pt x="0" y="6095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5751" y="5328411"/>
            <a:ext cx="121920" cy="204470"/>
          </a:xfrm>
          <a:custGeom>
            <a:avLst/>
            <a:gdLst/>
            <a:ahLst/>
            <a:cxnLst/>
            <a:rect l="l" t="t" r="r" b="b"/>
            <a:pathLst>
              <a:path w="121919" h="204470">
                <a:moveTo>
                  <a:pt x="0" y="12192"/>
                </a:moveTo>
                <a:lnTo>
                  <a:pt x="27431" y="0"/>
                </a:lnTo>
                <a:lnTo>
                  <a:pt x="121920" y="192024"/>
                </a:lnTo>
                <a:lnTo>
                  <a:pt x="94487" y="204215"/>
                </a:lnTo>
                <a:lnTo>
                  <a:pt x="0" y="12192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5376" y="4910835"/>
            <a:ext cx="890269" cy="603885"/>
          </a:xfrm>
          <a:custGeom>
            <a:avLst/>
            <a:gdLst/>
            <a:ahLst/>
            <a:cxnLst/>
            <a:rect l="l" t="t" r="r" b="b"/>
            <a:pathLst>
              <a:path w="890269" h="603885">
                <a:moveTo>
                  <a:pt x="0" y="411480"/>
                </a:moveTo>
                <a:lnTo>
                  <a:pt x="633984" y="97536"/>
                </a:lnTo>
                <a:lnTo>
                  <a:pt x="585216" y="0"/>
                </a:lnTo>
                <a:lnTo>
                  <a:pt x="890016" y="91439"/>
                </a:lnTo>
                <a:lnTo>
                  <a:pt x="777240" y="384047"/>
                </a:lnTo>
                <a:lnTo>
                  <a:pt x="728472" y="289559"/>
                </a:lnTo>
                <a:lnTo>
                  <a:pt x="94487" y="603503"/>
                </a:lnTo>
                <a:lnTo>
                  <a:pt x="0" y="411480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616" y="6117844"/>
            <a:ext cx="87782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0616" y="6114796"/>
            <a:ext cx="100965" cy="201295"/>
          </a:xfrm>
          <a:custGeom>
            <a:avLst/>
            <a:gdLst/>
            <a:ahLst/>
            <a:cxnLst/>
            <a:rect l="l" t="t" r="r" b="b"/>
            <a:pathLst>
              <a:path w="100964" h="201295">
                <a:moveTo>
                  <a:pt x="88391" y="0"/>
                </a:moveTo>
                <a:lnTo>
                  <a:pt x="100583" y="6095"/>
                </a:lnTo>
                <a:lnTo>
                  <a:pt x="15239" y="201167"/>
                </a:lnTo>
                <a:lnTo>
                  <a:pt x="0" y="195071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8048" y="6126988"/>
            <a:ext cx="113030" cy="207645"/>
          </a:xfrm>
          <a:custGeom>
            <a:avLst/>
            <a:gdLst/>
            <a:ahLst/>
            <a:cxnLst/>
            <a:rect l="l" t="t" r="r" b="b"/>
            <a:pathLst>
              <a:path w="113030" h="207645">
                <a:moveTo>
                  <a:pt x="88391" y="0"/>
                </a:moveTo>
                <a:lnTo>
                  <a:pt x="112775" y="12192"/>
                </a:lnTo>
                <a:lnTo>
                  <a:pt x="27431" y="207264"/>
                </a:lnTo>
                <a:lnTo>
                  <a:pt x="0" y="195072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7672" y="6145276"/>
            <a:ext cx="810895" cy="542925"/>
          </a:xfrm>
          <a:custGeom>
            <a:avLst/>
            <a:gdLst/>
            <a:ahLst/>
            <a:cxnLst/>
            <a:rect l="l" t="t" r="r" b="b"/>
            <a:pathLst>
              <a:path w="810894" h="542925">
                <a:moveTo>
                  <a:pt x="88391" y="0"/>
                </a:moveTo>
                <a:lnTo>
                  <a:pt x="643127" y="249936"/>
                </a:lnTo>
                <a:lnTo>
                  <a:pt x="685800" y="152400"/>
                </a:lnTo>
                <a:lnTo>
                  <a:pt x="810767" y="441961"/>
                </a:lnTo>
                <a:lnTo>
                  <a:pt x="512063" y="542544"/>
                </a:lnTo>
                <a:lnTo>
                  <a:pt x="554735" y="445008"/>
                </a:lnTo>
                <a:lnTo>
                  <a:pt x="0" y="192024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98979" y="316483"/>
            <a:ext cx="6530340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06425">
              <a:lnSpc>
                <a:spcPct val="100000"/>
              </a:lnSpc>
            </a:pP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Ос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вны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е 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арам</a:t>
            </a:r>
            <a:r>
              <a:rPr sz="2600" b="1" spc="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тры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2600" b="1" spc="-3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джет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: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охо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2600" b="1" spc="-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расход</a:t>
            </a:r>
            <a:r>
              <a:rPr sz="2600" b="1" spc="-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де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 (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р</a:t>
            </a:r>
            <a:r>
              <a:rPr sz="2600" b="1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ц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2188" y="1329822"/>
            <a:ext cx="7248525" cy="289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0805">
              <a:lnSpc>
                <a:spcPct val="102400"/>
              </a:lnSpc>
            </a:pPr>
            <a:r>
              <a:rPr sz="1700" b="1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513126"/>
                </a:solidFill>
                <a:latin typeface="Arial"/>
                <a:cs typeface="Arial"/>
              </a:rPr>
              <a:t>ОХО</a:t>
            </a:r>
            <a:r>
              <a:rPr sz="1700" b="1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b="1" spc="1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b="1" spc="-6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жета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-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нны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(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ало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ало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)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до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 и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ез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оз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езд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ны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пост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пле</a:t>
            </a:r>
            <a:r>
              <a:rPr sz="1700" spc="3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я</a:t>
            </a:r>
            <a:r>
              <a:rPr sz="1700" spc="-2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от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дру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7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жетов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-2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та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6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6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тра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ертов</a:t>
            </a:r>
            <a:endParaRPr sz="1700">
              <a:latin typeface="Arial"/>
              <a:cs typeface="Arial"/>
            </a:endParaRPr>
          </a:p>
          <a:p>
            <a:pPr>
              <a:lnSpc>
                <a:spcPts val="1350"/>
              </a:lnSpc>
              <a:spcBef>
                <a:spcPts val="23"/>
              </a:spcBef>
            </a:pPr>
            <a:endParaRPr sz="1350"/>
          </a:p>
          <a:p>
            <a:pPr>
              <a:lnSpc>
                <a:spcPts val="1700"/>
              </a:lnSpc>
            </a:pPr>
            <a:endParaRPr sz="1700"/>
          </a:p>
          <a:p>
            <a:pPr>
              <a:lnSpc>
                <a:spcPts val="1700"/>
              </a:lnSpc>
            </a:pPr>
            <a:endParaRPr sz="1700"/>
          </a:p>
          <a:p>
            <a:pPr marL="222885" marR="6350">
              <a:lnSpc>
                <a:spcPct val="99700"/>
              </a:lnSpc>
            </a:pPr>
            <a:r>
              <a:rPr sz="1950" b="1" spc="25" dirty="0">
                <a:solidFill>
                  <a:srgbClr val="513126"/>
                </a:solidFill>
                <a:latin typeface="Arial"/>
                <a:cs typeface="Arial"/>
              </a:rPr>
              <a:t>Р</a:t>
            </a:r>
            <a:r>
              <a:rPr sz="1950" b="1" spc="-7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b="1" spc="-3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b="1" spc="-15" dirty="0">
                <a:solidFill>
                  <a:srgbClr val="513126"/>
                </a:solidFill>
                <a:latin typeface="Arial"/>
                <a:cs typeface="Arial"/>
              </a:rPr>
              <a:t>ХО</a:t>
            </a:r>
            <a:r>
              <a:rPr sz="1950" b="1" spc="-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b="1" spc="-20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b="1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ета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–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ово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к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ть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ре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апра</a:t>
            </a:r>
            <a:r>
              <a:rPr sz="1950" spc="-40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яе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 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к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аза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ар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тве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1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(м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сл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 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ч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я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ве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пре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тав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35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1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тра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ерто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 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ва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ар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</a:t>
            </a:r>
            <a:r>
              <a:rPr sz="1950" spc="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(м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0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3294" y="1292860"/>
            <a:ext cx="2188464" cy="1225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4151" y="1283716"/>
            <a:ext cx="2207260" cy="1243965"/>
          </a:xfrm>
          <a:custGeom>
            <a:avLst/>
            <a:gdLst/>
            <a:ahLst/>
            <a:cxnLst/>
            <a:rect l="l" t="t" r="r" b="b"/>
            <a:pathLst>
              <a:path w="2207260" h="1243964">
                <a:moveTo>
                  <a:pt x="0" y="0"/>
                </a:moveTo>
                <a:lnTo>
                  <a:pt x="2206752" y="0"/>
                </a:lnTo>
                <a:lnTo>
                  <a:pt x="2206752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ln w="21334">
            <a:solidFill>
              <a:srgbClr val="EFA1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6216" y="2533395"/>
            <a:ext cx="2106168" cy="124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7072" y="2524251"/>
            <a:ext cx="2124710" cy="1268095"/>
          </a:xfrm>
          <a:custGeom>
            <a:avLst/>
            <a:gdLst/>
            <a:ahLst/>
            <a:cxnLst/>
            <a:rect l="l" t="t" r="r" b="b"/>
            <a:pathLst>
              <a:path w="2124710" h="1268095">
                <a:moveTo>
                  <a:pt x="0" y="0"/>
                </a:moveTo>
                <a:lnTo>
                  <a:pt x="2124455" y="0"/>
                </a:lnTo>
                <a:lnTo>
                  <a:pt x="2124455" y="1267968"/>
                </a:lnTo>
                <a:lnTo>
                  <a:pt x="0" y="1267968"/>
                </a:lnTo>
                <a:lnTo>
                  <a:pt x="0" y="0"/>
                </a:lnTo>
                <a:close/>
              </a:path>
            </a:pathLst>
          </a:custGeom>
          <a:ln w="21334">
            <a:solidFill>
              <a:srgbClr val="EFA1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304" y="4337811"/>
            <a:ext cx="1938527" cy="2764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304" y="4337811"/>
            <a:ext cx="1938655" cy="2764790"/>
          </a:xfrm>
          <a:custGeom>
            <a:avLst/>
            <a:gdLst/>
            <a:ahLst/>
            <a:cxnLst/>
            <a:rect l="l" t="t" r="r" b="b"/>
            <a:pathLst>
              <a:path w="1938655" h="2764790">
                <a:moveTo>
                  <a:pt x="0" y="0"/>
                </a:moveTo>
                <a:lnTo>
                  <a:pt x="0" y="2764536"/>
                </a:lnTo>
                <a:lnTo>
                  <a:pt x="1938527" y="2764536"/>
                </a:lnTo>
                <a:lnTo>
                  <a:pt x="1938527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4500" y="4396232"/>
            <a:ext cx="1334135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РЕ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700" b="1" spc="20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700" b="1" spc="2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700" b="1" spc="-6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endParaRPr sz="1700">
              <a:latin typeface="Arial"/>
              <a:cs typeface="Arial"/>
            </a:endParaRPr>
          </a:p>
          <a:p>
            <a:pPr marL="79375" marR="6350" indent="-67310">
              <a:lnSpc>
                <a:spcPct val="102400"/>
              </a:lnSpc>
            </a:pP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7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=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3851" y="5453888"/>
            <a:ext cx="1039494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943634"/>
                </a:solidFill>
                <a:latin typeface="Arial"/>
                <a:cs typeface="Arial"/>
              </a:rPr>
              <a:t>ОХО</a:t>
            </a:r>
            <a:r>
              <a:rPr sz="17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700" b="1" spc="15" dirty="0">
                <a:solidFill>
                  <a:srgbClr val="943634"/>
                </a:solidFill>
                <a:latin typeface="Arial"/>
                <a:cs typeface="Arial"/>
              </a:rPr>
              <a:t>Ы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427" y="5981191"/>
            <a:ext cx="964565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«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ми</a:t>
            </a:r>
            <a:r>
              <a:rPr sz="1700" b="1" spc="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spc="-2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»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794" y="6508495"/>
            <a:ext cx="1173480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25" dirty="0">
                <a:latin typeface="Arial"/>
                <a:cs typeface="Arial"/>
              </a:rPr>
              <a:t>Р</a:t>
            </a:r>
            <a:r>
              <a:rPr sz="1700" b="1" spc="-65" dirty="0">
                <a:latin typeface="Arial"/>
                <a:cs typeface="Arial"/>
              </a:rPr>
              <a:t>А</a:t>
            </a:r>
            <a:r>
              <a:rPr sz="1700" b="1" spc="10" dirty="0">
                <a:latin typeface="Arial"/>
                <a:cs typeface="Arial"/>
              </a:rPr>
              <a:t>СХ</a:t>
            </a:r>
            <a:r>
              <a:rPr sz="1700" b="1" spc="25" dirty="0">
                <a:latin typeface="Arial"/>
                <a:cs typeface="Arial"/>
              </a:rPr>
              <a:t>О</a:t>
            </a:r>
            <a:r>
              <a:rPr sz="1700" b="1" dirty="0">
                <a:latin typeface="Arial"/>
                <a:cs typeface="Arial"/>
              </a:rPr>
              <a:t>Д</a:t>
            </a:r>
            <a:r>
              <a:rPr sz="1700" b="1" spc="15" dirty="0">
                <a:latin typeface="Arial"/>
                <a:cs typeface="Arial"/>
              </a:rPr>
              <a:t>Ы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92311" y="4618229"/>
            <a:ext cx="1957070" cy="1045844"/>
          </a:xfrm>
          <a:custGeom>
            <a:avLst/>
            <a:gdLst/>
            <a:ahLst/>
            <a:cxnLst/>
            <a:rect l="l" t="t" r="r" b="b"/>
            <a:pathLst>
              <a:path w="1957070" h="1045845">
                <a:moveTo>
                  <a:pt x="0" y="1045462"/>
                </a:moveTo>
                <a:lnTo>
                  <a:pt x="1956816" y="1045462"/>
                </a:lnTo>
                <a:lnTo>
                  <a:pt x="1956816" y="0"/>
                </a:lnTo>
                <a:lnTo>
                  <a:pt x="0" y="0"/>
                </a:lnTo>
                <a:lnTo>
                  <a:pt x="0" y="1045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92311" y="4618229"/>
            <a:ext cx="1956816" cy="1045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83168" y="4618228"/>
            <a:ext cx="1975103" cy="1048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2311" y="4618228"/>
            <a:ext cx="1957070" cy="1045844"/>
          </a:xfrm>
          <a:custGeom>
            <a:avLst/>
            <a:gdLst/>
            <a:ahLst/>
            <a:cxnLst/>
            <a:rect l="l" t="t" r="r" b="b"/>
            <a:pathLst>
              <a:path w="1957070" h="1045845">
                <a:moveTo>
                  <a:pt x="0" y="0"/>
                </a:moveTo>
                <a:lnTo>
                  <a:pt x="0" y="1045464"/>
                </a:lnTo>
                <a:lnTo>
                  <a:pt x="1956816" y="1045464"/>
                </a:lnTo>
                <a:lnTo>
                  <a:pt x="1956816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905747" y="4674616"/>
            <a:ext cx="1327785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ДЕ</a:t>
            </a:r>
            <a:r>
              <a:rPr sz="1500" b="1" spc="25" dirty="0">
                <a:latin typeface="Arial"/>
                <a:cs typeface="Arial"/>
              </a:rPr>
              <a:t>Ф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dirty="0">
                <a:latin typeface="Arial"/>
                <a:cs typeface="Arial"/>
              </a:rPr>
              <a:t>Ц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dirty="0">
                <a:latin typeface="Arial"/>
                <a:cs typeface="Arial"/>
              </a:rPr>
              <a:t>Т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Georgia"/>
                <a:cs typeface="Georgia"/>
              </a:rPr>
              <a:t>–</a:t>
            </a:r>
            <a:endParaRPr sz="1500">
              <a:latin typeface="Georgia"/>
              <a:cs typeface="Georgia"/>
            </a:endParaRPr>
          </a:p>
          <a:p>
            <a:pPr marL="12700" marR="6350" algn="ctr">
              <a:lnSpc>
                <a:spcPct val="100000"/>
              </a:lnSpc>
              <a:spcBef>
                <a:spcPts val="25"/>
              </a:spcBef>
            </a:pPr>
            <a:r>
              <a:rPr sz="1500" b="1" dirty="0">
                <a:latin typeface="Arial"/>
                <a:cs typeface="Arial"/>
              </a:rPr>
              <a:t>п</a:t>
            </a:r>
            <a:r>
              <a:rPr sz="1500" b="1" spc="-15" dirty="0">
                <a:latin typeface="Arial"/>
                <a:cs typeface="Arial"/>
              </a:rPr>
              <a:t>р</a:t>
            </a:r>
            <a:r>
              <a:rPr sz="1500" b="1" dirty="0">
                <a:latin typeface="Arial"/>
                <a:cs typeface="Arial"/>
              </a:rPr>
              <a:t>евы</a:t>
            </a:r>
            <a:r>
              <a:rPr sz="1500" b="1" spc="-15" dirty="0">
                <a:latin typeface="Arial"/>
                <a:cs typeface="Arial"/>
              </a:rPr>
              <a:t>ш</a:t>
            </a:r>
            <a:r>
              <a:rPr sz="1500" b="1" dirty="0">
                <a:latin typeface="Arial"/>
                <a:cs typeface="Arial"/>
              </a:rPr>
              <a:t>ение </a:t>
            </a:r>
            <a:r>
              <a:rPr sz="1500" b="1" spc="-15" dirty="0">
                <a:latin typeface="Arial"/>
                <a:cs typeface="Arial"/>
              </a:rPr>
              <a:t>р</a:t>
            </a:r>
            <a:r>
              <a:rPr sz="1500" b="1" dirty="0">
                <a:latin typeface="Arial"/>
                <a:cs typeface="Arial"/>
              </a:rPr>
              <a:t>асх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в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над д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х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да</a:t>
            </a:r>
            <a:r>
              <a:rPr sz="1500" b="1" spc="-15" dirty="0">
                <a:latin typeface="Arial"/>
                <a:cs typeface="Arial"/>
              </a:rPr>
              <a:t>м</a:t>
            </a:r>
            <a:r>
              <a:rPr sz="1500" b="1" dirty="0">
                <a:latin typeface="Arial"/>
                <a:cs typeface="Arial"/>
              </a:rPr>
              <a:t>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77071" y="6005069"/>
            <a:ext cx="1978660" cy="1045844"/>
          </a:xfrm>
          <a:custGeom>
            <a:avLst/>
            <a:gdLst/>
            <a:ahLst/>
            <a:cxnLst/>
            <a:rect l="l" t="t" r="r" b="b"/>
            <a:pathLst>
              <a:path w="1978659" h="1045845">
                <a:moveTo>
                  <a:pt x="0" y="1045462"/>
                </a:moveTo>
                <a:lnTo>
                  <a:pt x="1978152" y="1045462"/>
                </a:lnTo>
                <a:lnTo>
                  <a:pt x="1978152" y="0"/>
                </a:lnTo>
                <a:lnTo>
                  <a:pt x="0" y="0"/>
                </a:lnTo>
                <a:lnTo>
                  <a:pt x="0" y="1045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77071" y="6005069"/>
            <a:ext cx="1978152" cy="10454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70976" y="5995923"/>
            <a:ext cx="1987296" cy="1060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77071" y="6005067"/>
            <a:ext cx="1978660" cy="1045844"/>
          </a:xfrm>
          <a:custGeom>
            <a:avLst/>
            <a:gdLst/>
            <a:ahLst/>
            <a:cxnLst/>
            <a:rect l="l" t="t" r="r" b="b"/>
            <a:pathLst>
              <a:path w="1978659" h="1045845">
                <a:moveTo>
                  <a:pt x="0" y="0"/>
                </a:moveTo>
                <a:lnTo>
                  <a:pt x="0" y="1045463"/>
                </a:lnTo>
                <a:lnTo>
                  <a:pt x="1978152" y="1045463"/>
                </a:lnTo>
                <a:lnTo>
                  <a:pt x="1978152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905747" y="6061455"/>
            <a:ext cx="1322070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П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РО</a:t>
            </a:r>
            <a:r>
              <a:rPr sz="1500" b="1" spc="25" dirty="0">
                <a:solidFill>
                  <a:srgbClr val="943634"/>
                </a:solidFill>
                <a:latin typeface="Arial"/>
                <a:cs typeface="Arial"/>
              </a:rPr>
              <a:t>Ф</a:t>
            </a: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Ц</a:t>
            </a: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Т</a:t>
            </a:r>
            <a:r>
              <a:rPr sz="1500" b="1" spc="-50" dirty="0">
                <a:solidFill>
                  <a:srgbClr val="943634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43634"/>
                </a:solidFill>
                <a:latin typeface="Georgia"/>
                <a:cs typeface="Georgia"/>
              </a:rPr>
              <a:t>–</a:t>
            </a:r>
            <a:endParaRPr sz="1500" dirty="0">
              <a:latin typeface="Georgia"/>
              <a:cs typeface="Georgia"/>
            </a:endParaRPr>
          </a:p>
          <a:p>
            <a:pPr marL="55244" indent="-9525">
              <a:lnSpc>
                <a:spcPct val="100000"/>
              </a:lnSpc>
            </a:pP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п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р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евы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ш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ение</a:t>
            </a:r>
            <a:endParaRPr sz="1500" dirty="0">
              <a:latin typeface="Arial"/>
              <a:cs typeface="Arial"/>
            </a:endParaRPr>
          </a:p>
          <a:p>
            <a:pPr marL="140335" marR="49530" indent="-85725">
              <a:lnSpc>
                <a:spcPct val="100000"/>
              </a:lnSpc>
              <a:spcBef>
                <a:spcPts val="20"/>
              </a:spcBef>
            </a:pP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х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в</a:t>
            </a:r>
            <a:r>
              <a:rPr sz="1500" b="1" spc="-35" dirty="0">
                <a:solidFill>
                  <a:srgbClr val="943634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над 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р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асх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да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м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845552" y="4932171"/>
            <a:ext cx="679703" cy="1645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45552" y="5179059"/>
            <a:ext cx="679703" cy="1645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45552" y="4932171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5552" y="5179059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45552" y="6331203"/>
            <a:ext cx="679703" cy="1645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45552" y="6578092"/>
            <a:ext cx="679703" cy="1645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5552" y="6331203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2"/>
                </a:lnTo>
                <a:lnTo>
                  <a:pt x="0" y="164592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45552" y="6578092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16423" y="6407405"/>
            <a:ext cx="786384" cy="2316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16423" y="6407403"/>
            <a:ext cx="786765" cy="231775"/>
          </a:xfrm>
          <a:custGeom>
            <a:avLst/>
            <a:gdLst/>
            <a:ahLst/>
            <a:cxnLst/>
            <a:rect l="l" t="t" r="r" b="b"/>
            <a:pathLst>
              <a:path w="786764" h="231775">
                <a:moveTo>
                  <a:pt x="0" y="0"/>
                </a:moveTo>
                <a:lnTo>
                  <a:pt x="786384" y="0"/>
                </a:lnTo>
                <a:lnTo>
                  <a:pt x="786384" y="231648"/>
                </a:lnTo>
                <a:lnTo>
                  <a:pt x="0" y="231648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01184" y="5011421"/>
            <a:ext cx="804672" cy="2316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01184" y="5011420"/>
            <a:ext cx="805180" cy="231775"/>
          </a:xfrm>
          <a:custGeom>
            <a:avLst/>
            <a:gdLst/>
            <a:ahLst/>
            <a:cxnLst/>
            <a:rect l="l" t="t" r="r" b="b"/>
            <a:pathLst>
              <a:path w="805179" h="231775">
                <a:moveTo>
                  <a:pt x="0" y="0"/>
                </a:moveTo>
                <a:lnTo>
                  <a:pt x="804671" y="0"/>
                </a:lnTo>
                <a:lnTo>
                  <a:pt x="804671" y="231647"/>
                </a:lnTo>
                <a:lnTo>
                  <a:pt x="0" y="231647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45479" y="6111747"/>
            <a:ext cx="2042160" cy="8229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01111" y="4709667"/>
            <a:ext cx="2039112" cy="8229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63767" y="4709667"/>
            <a:ext cx="2020824" cy="8107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40735" y="6130035"/>
            <a:ext cx="2020824" cy="8046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307828" y="7107935"/>
            <a:ext cx="11747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t>6</a:t>
            </a:r>
            <a:endParaRPr sz="1300">
              <a:latin typeface="Arial"/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300" spc="-10" smtClean="0">
                <a:solidFill>
                  <a:srgbClr val="7B4A3A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9</a:t>
            </a:fld>
            <a:endParaRPr lang="ru-RU"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1979</TotalTime>
  <Words>1152</Words>
  <Application>Microsoft Office PowerPoint</Application>
  <PresentationFormat>Произвольный</PresentationFormat>
  <Paragraphs>284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Слайд 1</vt:lpstr>
      <vt:lpstr>Слайд 2</vt:lpstr>
      <vt:lpstr>Слайд 3</vt:lpstr>
      <vt:lpstr>роек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Слайд 13</vt:lpstr>
      <vt:lpstr>Слайд 14</vt:lpstr>
      <vt:lpstr>Слайд 15</vt:lpstr>
      <vt:lpstr>Налоговые доходы районного бюджета на 2022 год (млн.руб.)</vt:lpstr>
      <vt:lpstr>Неналоговые доходы районного бюджета на 2022 год (тыс. руб.)</vt:lpstr>
      <vt:lpstr>Безвозмездные поступления районного бюджета на 2022 год (тыс.руб.)</vt:lpstr>
      <vt:lpstr>Расходы бюджетов по основным функциям государства </vt:lpstr>
      <vt:lpstr>Структура расходов районного бюджета на 2022 год (млн.руб.) </vt:lpstr>
      <vt:lpstr>Структура расходов районного бюджета на плановый период 2023 года (млн.руб.) </vt:lpstr>
      <vt:lpstr>Структура расходов районного бюджета на плановый период 2024 года (млн.руб.) </vt:lpstr>
      <vt:lpstr>Расходы бюджета в разрезе муниципальных программ, тыс.руб. </vt:lpstr>
      <vt:lpstr>Расходы бюджета в разрезе муниципальных программ, тыс.руб. </vt:lpstr>
      <vt:lpstr>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User</cp:lastModifiedBy>
  <cp:revision>134</cp:revision>
  <cp:lastPrinted>2019-11-26T07:02:52Z</cp:lastPrinted>
  <dcterms:created xsi:type="dcterms:W3CDTF">2016-02-12T16:31:28Z</dcterms:created>
  <dcterms:modified xsi:type="dcterms:W3CDTF">2022-11-21T13:59:51Z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2014-11-18T00:00:00Z</vt:filetime>
  </property>
  <property fmtid="{D5CDD505-2E9C-101B-9397-08002B2CF9AE}" pid="3" name="LastSaved">
    <vt:filetime>2016-02-12T00:00:00Z</vt:filetime>
  </property>
</Properties>
</file>