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277" r:id="rId2"/>
    <p:sldId id="417" r:id="rId3"/>
    <p:sldId id="506" r:id="rId4"/>
    <p:sldId id="528" r:id="rId5"/>
    <p:sldId id="544" r:id="rId6"/>
    <p:sldId id="394" r:id="rId7"/>
    <p:sldId id="423" r:id="rId8"/>
    <p:sldId id="492" r:id="rId9"/>
    <p:sldId id="519" r:id="rId10"/>
    <p:sldId id="497" r:id="rId11"/>
    <p:sldId id="428" r:id="rId12"/>
    <p:sldId id="496" r:id="rId13"/>
    <p:sldId id="536" r:id="rId14"/>
    <p:sldId id="501" r:id="rId15"/>
    <p:sldId id="498" r:id="rId16"/>
    <p:sldId id="494" r:id="rId17"/>
    <p:sldId id="543" r:id="rId18"/>
    <p:sldId id="499" r:id="rId19"/>
    <p:sldId id="534" r:id="rId20"/>
    <p:sldId id="535" r:id="rId21"/>
    <p:sldId id="502" r:id="rId22"/>
    <p:sldId id="511" r:id="rId23"/>
    <p:sldId id="538" r:id="rId24"/>
    <p:sldId id="513" r:id="rId25"/>
    <p:sldId id="541" r:id="rId26"/>
    <p:sldId id="523" r:id="rId27"/>
    <p:sldId id="539" r:id="rId28"/>
    <p:sldId id="503" r:id="rId29"/>
    <p:sldId id="530" r:id="rId30"/>
    <p:sldId id="432" r:id="rId31"/>
    <p:sldId id="524" r:id="rId32"/>
    <p:sldId id="388" r:id="rId3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Черняков Александр Викторович" initials="ЧАВ" lastIdx="1" clrIdx="0">
    <p:extLst>
      <p:ext uri="{19B8F6BF-5375-455C-9EA6-DF929625EA0E}">
        <p15:presenceInfo xmlns:p15="http://schemas.microsoft.com/office/powerpoint/2012/main" userId="S-1-5-21-2242562014-2465856642-1418302028-24621" providerId="AD"/>
      </p:ext>
    </p:extLst>
  </p:cmAuthor>
  <p:cmAuthor id="2" name="Луковенко Роман Геннадьевич" initials="ЛРГ" lastIdx="8" clrIdx="1">
    <p:extLst>
      <p:ext uri="{19B8F6BF-5375-455C-9EA6-DF929625EA0E}">
        <p15:presenceInfo xmlns:p15="http://schemas.microsoft.com/office/powerpoint/2012/main" userId="S-1-5-21-2242562014-2465856642-1418302028-3864" providerId="AD"/>
      </p:ext>
    </p:extLst>
  </p:cmAuthor>
  <p:cmAuthor id="3" name="ashishkin_mobail" initials="a" lastIdx="0" clrIdx="2">
    <p:extLst>
      <p:ext uri="{19B8F6BF-5375-455C-9EA6-DF929625EA0E}">
        <p15:presenceInfo xmlns:p15="http://schemas.microsoft.com/office/powerpoint/2012/main" userId="ashishkin_mobai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236" autoAdjust="0"/>
  </p:normalViewPr>
  <p:slideViewPr>
    <p:cSldViewPr snapToGrid="0">
      <p:cViewPr varScale="1">
        <p:scale>
          <a:sx n="55" d="100"/>
          <a:sy n="55" d="100"/>
        </p:scale>
        <p:origin x="10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971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8E150-038C-44EF-8080-D561B30B95FC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2F14B-11F0-483E-BD2C-1AA621AC6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4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067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76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995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Генеральный директор АО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Орёлоблэнерго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»- Куликов Андрей Леонидович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Главный инженер АО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Орёлоблэнерго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»- Тимохин Вячеслав Александрович,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Заместитель генерального директора — директор филиала ПАО «МРСК Центра» — «Орелэнерго»- Юрий Алексеевич Волченков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Первому заместитель директора -главный инженер филиала ПАО «МРСК Центра» - «Орелэнерго» -Игорь Васильевич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Колубанов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538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961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21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98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36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659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468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err="1" smtClean="0">
                <a:solidFill>
                  <a:srgbClr val="0070C0"/>
                </a:solidFill>
              </a:rPr>
              <a:t>Орелоблэнерго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9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610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(Орловский район) Добрый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179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600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Миронов Сергей Александрович – </a:t>
            </a:r>
            <a:r>
              <a:rPr lang="ru-RU" dirty="0" err="1" smtClean="0"/>
              <a:t>И.о</a:t>
            </a:r>
            <a:r>
              <a:rPr lang="ru-RU" dirty="0" smtClean="0"/>
              <a:t>. начальника Управления градостроительства,</a:t>
            </a:r>
            <a:r>
              <a:rPr lang="ru-RU" baseline="0" dirty="0" smtClean="0"/>
              <a:t> архитектуры и землеустройства Орловской области – главного архитектора Орловской области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91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95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115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018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09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Совместно с Департаментом внутренней политики и развития местного самоуправления Администрации Губернатора и Правительства Орловской области (контактное лицо </a:t>
            </a:r>
            <a:r>
              <a:rPr lang="ru-RU" dirty="0" err="1" smtClean="0"/>
              <a:t>зам.начальника</a:t>
            </a:r>
            <a:r>
              <a:rPr lang="ru-RU" dirty="0" smtClean="0"/>
              <a:t> управления Меркулова Олеся Васильевна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8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2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21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66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538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73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58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Согласно Правил оказания услуг связи для целей ТВ вещания и радиовещания </a:t>
            </a:r>
          </a:p>
          <a:p>
            <a:r>
              <a:rPr lang="ru-RU" dirty="0" smtClean="0"/>
              <a:t>(утвержденных ПП РФ № 785 от 22.12.2006) и требований ст. 30 ФЗ «О связи» № 126 </a:t>
            </a:r>
          </a:p>
          <a:p>
            <a:r>
              <a:rPr lang="ru-RU" dirty="0" smtClean="0"/>
              <a:t>от 7.03.2003 года, зона обслуживания кабельного оператора соответствует территории </a:t>
            </a:r>
          </a:p>
          <a:p>
            <a:r>
              <a:rPr lang="ru-RU" dirty="0" smtClean="0"/>
              <a:t>оказания услуг связи указанной в лицензии оператора. В случае отсутствия технической</a:t>
            </a:r>
          </a:p>
          <a:p>
            <a:r>
              <a:rPr lang="ru-RU" dirty="0" smtClean="0"/>
              <a:t> возможности принять сигнал путем присоединения сети связи оператора к сети связи </a:t>
            </a:r>
          </a:p>
          <a:p>
            <a:r>
              <a:rPr lang="ru-RU" dirty="0" smtClean="0"/>
              <a:t>ФГУП «РТРС» оператору для трансляции телеканалов в эксплуатируемой сети связи </a:t>
            </a:r>
          </a:p>
          <a:p>
            <a:r>
              <a:rPr lang="ru-RU" dirty="0" smtClean="0"/>
              <a:t>необходимо согласовать с вещателями ООК местоположение источника сигнала  или</a:t>
            </a:r>
          </a:p>
          <a:p>
            <a:r>
              <a:rPr lang="ru-RU" dirty="0" smtClean="0"/>
              <a:t>точки присоединения сетей связи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134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61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437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929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46878-4EA1-4638-8CAA-743AC78356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60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53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01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64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1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16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3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49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70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2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36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4307-FBBA-4B22-93FE-672345761A1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34FCB-3AAA-49C9-A759-3A9413D4F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40924" y="6196967"/>
            <a:ext cx="1303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8022" y="2587890"/>
            <a:ext cx="9932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подготовке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переходу </a:t>
            </a:r>
          </a:p>
          <a:p>
            <a:pPr lvl="0" algn="ctr" defTabSz="914400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цифровое эфирное телевидение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92502" y="4769888"/>
            <a:ext cx="52260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Докладчик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Директор филиала РТРС «Орловский областной радиотелевизионный передающий центр»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Андрей Алексеевич Шишкин 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2" name="Объект 4"/>
          <p:cNvSpPr txBox="1">
            <a:spLocks/>
          </p:cNvSpPr>
          <p:nvPr/>
        </p:nvSpPr>
        <p:spPr>
          <a:xfrm>
            <a:off x="1054100" y="201526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419135" y="470139"/>
            <a:ext cx="9342840" cy="846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Федеральное государственное унитарное предприятие</a:t>
            </a:r>
            <a:b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«Российская телевизионная и радиовещательная сеть»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85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"/>
    </mc:Choice>
    <mc:Fallback xmlns="">
      <p:transition spd="slow" advTm="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828698" y="374488"/>
            <a:ext cx="9532400" cy="5506860"/>
            <a:chOff x="1850834" y="-34718"/>
            <a:chExt cx="9532400" cy="550686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801581" y="3163818"/>
              <a:ext cx="458165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9982">
                <a:defRPr/>
              </a:pPr>
              <a:r>
                <a:rPr lang="ru-RU" sz="2400" dirty="0">
                  <a:solidFill>
                    <a:srgbClr val="FF0000"/>
                  </a:solidFill>
                  <a:latin typeface="Calibri Light" panose="020F0302020204030204"/>
                </a:rPr>
                <a:t>Для строительства сети цифрового эфирного телевидения в «цифровую экономику» Орловской области было инвестировано </a:t>
              </a:r>
              <a:r>
                <a:rPr lang="ru-RU" sz="2400" b="1" dirty="0" smtClean="0">
                  <a:solidFill>
                    <a:srgbClr val="FF0000"/>
                  </a:solidFill>
                  <a:latin typeface="Calibri Light" panose="020F0302020204030204"/>
                </a:rPr>
                <a:t>7</a:t>
              </a:r>
              <a:r>
                <a:rPr lang="en-US" sz="2400" b="1" dirty="0" smtClean="0">
                  <a:solidFill>
                    <a:srgbClr val="FF0000"/>
                  </a:solidFill>
                  <a:latin typeface="Calibri Light" panose="020F0302020204030204"/>
                </a:rPr>
                <a:t>66</a:t>
              </a:r>
              <a:r>
                <a:rPr lang="ru-RU" sz="2400" b="1" dirty="0">
                  <a:solidFill>
                    <a:srgbClr val="FF0000"/>
                  </a:solidFill>
                  <a:latin typeface="Calibri Light" panose="020F0302020204030204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Calibri Light" panose="020F0302020204030204"/>
                </a:rPr>
                <a:t>220</a:t>
              </a:r>
              <a:r>
                <a:rPr lang="ru-RU" sz="2400" b="1" dirty="0" smtClean="0">
                  <a:solidFill>
                    <a:srgbClr val="FF0000"/>
                  </a:solidFill>
                  <a:latin typeface="Calibri Light" panose="020F0302020204030204"/>
                </a:rPr>
                <a:t> 055 </a:t>
              </a:r>
              <a:r>
                <a:rPr lang="ru-RU" sz="2400" dirty="0" smtClean="0">
                  <a:solidFill>
                    <a:srgbClr val="FF0000"/>
                  </a:solidFill>
                  <a:latin typeface="Calibri Light" panose="020F0302020204030204"/>
                </a:rPr>
                <a:t>рублей</a:t>
              </a:r>
              <a:endParaRPr lang="ru-RU" sz="2400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endParaRPr>
            </a:p>
          </p:txBody>
        </p:sp>
        <p:pic>
          <p:nvPicPr>
            <p:cNvPr id="8" name="Picture 2" descr="ÐÐ¸Ð½ÐºÐ¾Ð¼ÑÐ²ÑÐ·Ñ ÑÐ¾ÑÐµÑ Ð¿Ð¾ÐºÑÑÑÑ ÑÐ²ÑÐ·ÑÑ LTE-450 Ð¿Ð¾ÑÑÐ¸ Ð²ÑÑ Ð Ð¾ÑÑÐ¸Ñ, Ð¸ÑÐ¿Ð¾Ð»ÑÐ·ÑÑ Ð¸Ð½ÑÑÐ°ÑÑÑÑÐºÑÑÑÑ Ð Ð¢Ð Ð¡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834" y="614756"/>
              <a:ext cx="2475894" cy="2181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4261313" y="-34718"/>
              <a:ext cx="6096000" cy="11079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2200" b="1" dirty="0" smtClean="0">
                  <a:solidFill>
                    <a:srgbClr val="0070C0"/>
                  </a:solidFill>
                  <a:latin typeface="Calibri Light" panose="020F0302020204030204"/>
                </a:rPr>
                <a:t>- </a:t>
              </a:r>
              <a:r>
                <a:rPr lang="ru-RU" sz="2200" b="1" dirty="0" smtClean="0">
                  <a:solidFill>
                    <a:srgbClr val="0070C0"/>
                  </a:solidFill>
                  <a:latin typeface="Calibri Light" panose="020F0302020204030204"/>
                </a:rPr>
                <a:t>размещение </a:t>
              </a:r>
              <a:r>
                <a:rPr lang="ru-RU" sz="2200" b="1" dirty="0" smtClean="0">
                  <a:solidFill>
                    <a:srgbClr val="0070C0"/>
                  </a:solidFill>
                  <a:latin typeface="Calibri Light" panose="020F0302020204030204"/>
                </a:rPr>
                <a:t>оборудования </a:t>
              </a:r>
              <a:r>
                <a:rPr lang="ru-RU" sz="2200" b="1" dirty="0" err="1" smtClean="0">
                  <a:solidFill>
                    <a:srgbClr val="0070C0"/>
                  </a:solidFill>
                  <a:latin typeface="Calibri Light" panose="020F0302020204030204"/>
                </a:rPr>
                <a:t>широполосного</a:t>
              </a:r>
              <a:r>
                <a:rPr lang="ru-RU" sz="2200" b="1" dirty="0" smtClean="0">
                  <a:solidFill>
                    <a:srgbClr val="0070C0"/>
                  </a:solidFill>
                  <a:latin typeface="Calibri Light" panose="020F0302020204030204"/>
                </a:rPr>
                <a:t> доступа </a:t>
              </a:r>
              <a:r>
                <a:rPr lang="en-US" sz="2200" b="1" dirty="0" smtClean="0">
                  <a:solidFill>
                    <a:srgbClr val="0070C0"/>
                  </a:solidFill>
                  <a:latin typeface="Calibri Light" panose="020F0302020204030204"/>
                </a:rPr>
                <a:t>LTE-450 </a:t>
              </a:r>
              <a:r>
                <a:rPr lang="ru-RU" sz="2200" b="1" dirty="0" smtClean="0">
                  <a:solidFill>
                    <a:srgbClr val="0070C0"/>
                  </a:solidFill>
                  <a:latin typeface="Calibri Light" panose="020F0302020204030204"/>
                </a:rPr>
                <a:t> для государственных потребителей и малых деревень</a:t>
              </a:r>
              <a:endParaRPr lang="ru-RU" sz="2200" dirty="0">
                <a:solidFill>
                  <a:srgbClr val="0070C0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294021" y="1107886"/>
              <a:ext cx="6096000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2200" b="1" dirty="0" smtClean="0">
                  <a:solidFill>
                    <a:srgbClr val="0070C0"/>
                  </a:solidFill>
                  <a:latin typeface="Calibri Light" panose="020F0302020204030204"/>
                </a:rPr>
                <a:t>- размещение оборудования аэронавигации, проект сопровождения </a:t>
              </a:r>
              <a:r>
                <a:rPr lang="ru-RU" sz="2200" b="1" dirty="0">
                  <a:solidFill>
                    <a:srgbClr val="0070C0"/>
                  </a:solidFill>
                  <a:latin typeface="Calibri Light" panose="020F0302020204030204"/>
                </a:rPr>
                <a:t>воздушных судов</a:t>
              </a:r>
              <a:endParaRPr lang="ru-RU" sz="22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304" y="3573024"/>
            <a:ext cx="4969080" cy="19389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67988" y="236625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200" b="1" dirty="0" smtClean="0">
                <a:solidFill>
                  <a:srgbClr val="0070C0"/>
                </a:solidFill>
                <a:latin typeface="Calibri Light" panose="020F0302020204030204"/>
              </a:rPr>
              <a:t>Начало вещания телевидения высокой четкости </a:t>
            </a:r>
            <a:r>
              <a:rPr lang="ru-RU" sz="2200" b="1" dirty="0">
                <a:solidFill>
                  <a:srgbClr val="0070C0"/>
                </a:solidFill>
                <a:latin typeface="Calibri Light" panose="020F0302020204030204"/>
              </a:rPr>
              <a:t>в формате </a:t>
            </a:r>
            <a:r>
              <a:rPr lang="en-US" sz="2200" b="1" dirty="0" smtClean="0">
                <a:solidFill>
                  <a:srgbClr val="0070C0"/>
                </a:solidFill>
                <a:latin typeface="Calibri Light" panose="020F0302020204030204"/>
              </a:rPr>
              <a:t>HDTV </a:t>
            </a:r>
            <a:r>
              <a:rPr lang="ru-RU" sz="2200" b="1" dirty="0">
                <a:solidFill>
                  <a:srgbClr val="0070C0"/>
                </a:solidFill>
                <a:latin typeface="Calibri Light" panose="020F0302020204030204"/>
              </a:rPr>
              <a:t>(</a:t>
            </a:r>
            <a:r>
              <a:rPr lang="ru-RU" sz="2200" b="1" dirty="0" smtClean="0">
                <a:solidFill>
                  <a:srgbClr val="0070C0"/>
                </a:solidFill>
                <a:latin typeface="Calibri Light" panose="020F0302020204030204"/>
              </a:rPr>
              <a:t>1920×1080</a:t>
            </a:r>
            <a:r>
              <a:rPr lang="ru-RU" sz="2200" b="1" dirty="0" smtClean="0">
                <a:solidFill>
                  <a:srgbClr val="0070C0"/>
                </a:solidFill>
                <a:latin typeface="Calibri Light" panose="020F0302020204030204"/>
              </a:rPr>
              <a:t>) 2021 год</a:t>
            </a:r>
            <a:endParaRPr lang="ru-RU" sz="2200" b="1" dirty="0">
              <a:solidFill>
                <a:srgbClr val="0070C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910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76509" y="1642951"/>
            <a:ext cx="27154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2018 год:</a:t>
            </a:r>
          </a:p>
          <a:p>
            <a:pPr lvl="0" defTabSz="719982">
              <a:defRPr/>
            </a:pP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езервирование передатчиков </a:t>
            </a: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ЦЭТВ по схеме 2+1</a:t>
            </a:r>
            <a:endParaRPr lang="ru-RU" sz="2400" b="1" dirty="0" smtClean="0">
              <a:solidFill>
                <a:srgbClr val="FF0000"/>
              </a:solidFill>
              <a:latin typeface="Calibri Light" panose="020F0302020204030204"/>
            </a:endParaRPr>
          </a:p>
          <a:p>
            <a:pPr lvl="0" defTabSz="719982">
              <a:defRPr/>
            </a:pPr>
            <a:endParaRPr lang="ru-RU" sz="2400" b="1" dirty="0">
              <a:solidFill>
                <a:srgbClr val="FF0000"/>
              </a:solidFill>
              <a:latin typeface="Calibri Light" panose="020F0302020204030204"/>
            </a:endParaRPr>
          </a:p>
          <a:p>
            <a:pPr lvl="0" algn="ctr" defTabSz="719982">
              <a:defRPr/>
            </a:pP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2019 год: </a:t>
            </a:r>
          </a:p>
          <a:p>
            <a:pPr lvl="0" defTabSz="719982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Построена загружающая земная </a:t>
            </a: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станция спутниковой </a:t>
            </a: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связи</a:t>
            </a:r>
            <a:endParaRPr lang="ru-RU" sz="2400" b="1" dirty="0">
              <a:solidFill>
                <a:srgbClr val="FF0000"/>
              </a:solidFill>
              <a:latin typeface="Calibri Light" panose="020F0302020204030204"/>
            </a:endParaRPr>
          </a:p>
          <a:p>
            <a:pPr lvl="0" defTabSz="719982">
              <a:defRPr/>
            </a:pPr>
            <a:endParaRPr lang="en-US" sz="2400" b="1" dirty="0" smtClean="0">
              <a:solidFill>
                <a:srgbClr val="FF0000"/>
              </a:solidFill>
              <a:latin typeface="Calibri Light" panose="020F03020202040302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98" y="1246896"/>
            <a:ext cx="8026400" cy="53290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7884" y="47637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719982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Резервирование и надежность</a:t>
            </a: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440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10740" y="249928"/>
            <a:ext cx="6667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2019 год - повышение надежности электроснабжения</a:t>
            </a: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00877" y="1382536"/>
            <a:ext cx="42651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</a:rPr>
              <a:t>По вине </a:t>
            </a:r>
            <a:r>
              <a:rPr lang="ru-RU" sz="2400" b="1" dirty="0" err="1" smtClean="0">
                <a:solidFill>
                  <a:srgbClr val="4472C4">
                    <a:lumMod val="75000"/>
                  </a:srgbClr>
                </a:solidFill>
              </a:rPr>
              <a:t>энергоснабжающих</a:t>
            </a: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 организации только за </a:t>
            </a: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1 квартал</a:t>
            </a:r>
          </a:p>
          <a:p>
            <a:pPr lvl="0" algn="ctr" defTabSz="71998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2019 года</a:t>
            </a:r>
          </a:p>
          <a:p>
            <a:pPr lvl="0" algn="ctr" defTabSz="71998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произошла</a:t>
            </a:r>
          </a:p>
          <a:p>
            <a:pPr lvl="0" algn="ctr" defTabSz="71998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41</a:t>
            </a: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ru-RU" sz="2400" b="1" dirty="0">
                <a:solidFill>
                  <a:srgbClr val="4472C4">
                    <a:lumMod val="75000"/>
                  </a:srgbClr>
                </a:solidFill>
              </a:rPr>
              <a:t>остановка вещания</a:t>
            </a:r>
          </a:p>
          <a:p>
            <a:pPr lvl="0" algn="ctr" defTabSz="71998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</a:rPr>
              <a:t>объектов РТРС, подключенных </a:t>
            </a:r>
          </a:p>
          <a:p>
            <a:pPr lvl="0" algn="ctr" defTabSz="71998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</a:rPr>
              <a:t>по 3 категории электроснабжения,</a:t>
            </a:r>
          </a:p>
          <a:p>
            <a:pPr lvl="0" algn="ctr" defTabSz="719982">
              <a:defRPr/>
            </a:pP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Продолжительность связанных остановок вещания </a:t>
            </a: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261,3</a:t>
            </a: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час</a:t>
            </a:r>
          </a:p>
          <a:p>
            <a:pPr lvl="0" algn="ctr" defTabSz="719982">
              <a:defRPr/>
            </a:pP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2018 ГОД – 223 ОСТАНОВКИ</a:t>
            </a: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4100" name="Picture 4" descr="https://penzavzglyad.ru/images/uploads/b4d9d13a326fc33f427b5f931384fab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00" y="1417144"/>
            <a:ext cx="6386928" cy="42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6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tx22.ru/images/stories/virtuemart/product/1845813_012b94cdaede84352b082d8fe3b3a4d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69" y="3412131"/>
            <a:ext cx="6354043" cy="424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77940" y="265342"/>
            <a:ext cx="79863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endParaRPr lang="ru-RU" sz="1600" b="1" dirty="0">
              <a:solidFill>
                <a:srgbClr val="0070C0"/>
              </a:solidFill>
              <a:latin typeface="Calibri Light" panose="020F0302020204030204"/>
            </a:endParaRPr>
          </a:p>
          <a:p>
            <a:pPr lvl="0" algn="ctr" defTabSz="719982">
              <a:defRPr/>
            </a:pPr>
            <a:r>
              <a:rPr lang="ru-RU" sz="2600" b="1" dirty="0" smtClean="0">
                <a:solidFill>
                  <a:srgbClr val="0070C0"/>
                </a:solidFill>
                <a:latin typeface="Calibri Light" panose="020F0302020204030204"/>
              </a:rPr>
              <a:t>Программа </a:t>
            </a:r>
            <a:r>
              <a:rPr lang="ru-RU" sz="2600" b="1" dirty="0">
                <a:solidFill>
                  <a:srgbClr val="0070C0"/>
                </a:solidFill>
                <a:latin typeface="Calibri Light" panose="020F0302020204030204"/>
              </a:rPr>
              <a:t>повышения надежности </a:t>
            </a:r>
            <a:r>
              <a:rPr lang="ru-RU" sz="2600" b="1" dirty="0" smtClean="0">
                <a:solidFill>
                  <a:srgbClr val="0070C0"/>
                </a:solidFill>
                <a:latin typeface="Calibri Light" panose="020F0302020204030204"/>
              </a:rPr>
              <a:t>электроснабжения </a:t>
            </a:r>
          </a:p>
          <a:p>
            <a:pPr lvl="0" algn="ctr" defTabSz="719982">
              <a:defRPr/>
            </a:pPr>
            <a:endParaRPr lang="ru-RU" sz="2000" b="1" dirty="0" smtClean="0">
              <a:solidFill>
                <a:srgbClr val="0070C0"/>
              </a:solidFill>
              <a:latin typeface="Calibri Light" panose="020F0302020204030204"/>
            </a:endParaRPr>
          </a:p>
          <a:p>
            <a:pPr marL="342900" lvl="0" indent="-342900" algn="ctr" defTabSz="719982">
              <a:buFontTx/>
              <a:buChar char="-"/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Calibri Light" panose="020F0302020204030204"/>
              </a:rPr>
              <a:t>Перевести на вторую категорию 25 объектов (2019 год)</a:t>
            </a:r>
          </a:p>
          <a:p>
            <a:pPr marL="342900" lvl="0" indent="-342900" algn="ctr" defTabSz="719982">
              <a:buFontTx/>
              <a:buChar char="-"/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Calibri Light" panose="020F0302020204030204"/>
              </a:rPr>
              <a:t>Приобретение мобильных электрогенераторов для аварийно</a:t>
            </a:r>
            <a:r>
              <a:rPr lang="ru-RU" sz="2200" b="1" dirty="0">
                <a:solidFill>
                  <a:srgbClr val="FF0000"/>
                </a:solidFill>
                <a:latin typeface="Calibri Light" panose="020F0302020204030204"/>
              </a:rPr>
              <a:t>-</a:t>
            </a:r>
            <a:r>
              <a:rPr lang="ru-RU" sz="2200" b="1" dirty="0" smtClean="0">
                <a:solidFill>
                  <a:srgbClr val="FF0000"/>
                </a:solidFill>
                <a:latin typeface="Calibri Light" panose="020F0302020204030204"/>
              </a:rPr>
              <a:t>профилактических групп (2020 год)</a:t>
            </a:r>
          </a:p>
          <a:p>
            <a:pPr marL="342900" indent="-342900" algn="ctr" defTabSz="719982">
              <a:buFontTx/>
              <a:buChar char="-"/>
              <a:defRPr/>
            </a:pPr>
            <a:r>
              <a:rPr lang="ru-RU" sz="2200" b="1" dirty="0">
                <a:solidFill>
                  <a:srgbClr val="FF0000"/>
                </a:solidFill>
                <a:latin typeface="Calibri Light" panose="020F0302020204030204"/>
              </a:rPr>
              <a:t>Приобрести средства контроля качества электрической энергии </a:t>
            </a:r>
            <a:r>
              <a:rPr lang="ru-RU" sz="2200" b="1" dirty="0" smtClean="0">
                <a:solidFill>
                  <a:srgbClr val="FF0000"/>
                </a:solidFill>
                <a:latin typeface="Calibri Light" panose="020F0302020204030204"/>
              </a:rPr>
              <a:t>(</a:t>
            </a:r>
            <a:r>
              <a:rPr lang="ru-RU" sz="2200" b="1" dirty="0">
                <a:solidFill>
                  <a:srgbClr val="FF0000"/>
                </a:solidFill>
                <a:latin typeface="Calibri Light" panose="020F0302020204030204"/>
              </a:rPr>
              <a:t>2019 год)</a:t>
            </a:r>
          </a:p>
          <a:p>
            <a:pPr marL="342900" lvl="0" indent="-342900" algn="ctr" defTabSz="719982">
              <a:buFontTx/>
              <a:buChar char="-"/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Calibri Light" panose="020F0302020204030204"/>
              </a:rPr>
              <a:t>- ЦТВ МЦЕНСК – приобретение стационарной дизель-генераторной установки 2021 год</a:t>
            </a:r>
          </a:p>
        </p:txBody>
      </p:sp>
      <p:pic>
        <p:nvPicPr>
          <p:cNvPr id="8" name="Picture 4" descr="https://regnum.ru/uploads/pictures/news/2016/03/18/regnum_picture_145833179063771_norm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090" y="5709163"/>
            <a:ext cx="1143453" cy="7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atlant1.ru/wa-data/public/shop/products/76/29/72976/images/100800/100800.750x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12" y="5387925"/>
            <a:ext cx="1689670" cy="13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atlant1.ru/wa-data/public/shop/products/76/29/72976/images/100800/100800.750x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506" y="5356337"/>
            <a:ext cx="1689670" cy="13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atlant1.ru/wa-data/public/shop/products/76/29/72976/images/100800/100800.750x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176" y="5356337"/>
            <a:ext cx="1689670" cy="13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6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19135" y="470139"/>
            <a:ext cx="9342840" cy="846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Федеральное государственное унитарное предприятие</a:t>
            </a:r>
            <a:b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«Российская телевизионная и радиовещательная сеть»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15668" y="2752372"/>
            <a:ext cx="20012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2019 год</a:t>
            </a:r>
          </a:p>
          <a:p>
            <a:pPr lvl="0" algn="ctr" defTabSz="719982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Ведутся работы по повышению категории надежности электроснабжения</a:t>
            </a: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146006"/>
              </p:ext>
            </p:extLst>
          </p:nvPr>
        </p:nvGraphicFramePr>
        <p:xfrm>
          <a:off x="1673280" y="1288047"/>
          <a:ext cx="8125481" cy="5593096"/>
        </p:xfrm>
        <a:graphic>
          <a:graphicData uri="http://schemas.openxmlformats.org/drawingml/2006/table">
            <a:tbl>
              <a:tblPr/>
              <a:tblGrid>
                <a:gridCol w="361950">
                  <a:extLst>
                    <a:ext uri="{9D8B030D-6E8A-4147-A177-3AD203B41FA5}">
                      <a16:colId xmlns:a16="http://schemas.microsoft.com/office/drawing/2014/main" val="3957258908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230022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421578143"/>
                    </a:ext>
                  </a:extLst>
                </a:gridCol>
                <a:gridCol w="2621910">
                  <a:extLst>
                    <a:ext uri="{9D8B030D-6E8A-4147-A177-3AD203B41FA5}">
                      <a16:colId xmlns:a16="http://schemas.microsoft.com/office/drawing/2014/main" val="2770700794"/>
                    </a:ext>
                  </a:extLst>
                </a:gridCol>
                <a:gridCol w="1293522">
                  <a:extLst>
                    <a:ext uri="{9D8B030D-6E8A-4147-A177-3AD203B41FA5}">
                      <a16:colId xmlns:a16="http://schemas.microsoft.com/office/drawing/2014/main" val="999444595"/>
                    </a:ext>
                  </a:extLst>
                </a:gridCol>
              </a:tblGrid>
              <a:tr h="125473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Объекты </a:t>
                      </a:r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филиала РТРС "Орловский ОРТПЦ" </a:t>
                      </a:r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присоединённые </a:t>
                      </a:r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 электрическим сетям </a:t>
                      </a:r>
                      <a:endParaRPr lang="ru-RU" sz="1800" b="1" i="0" u="none" strike="noStrike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в </a:t>
                      </a:r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рамках выполнения федеральной государственной целевой программы </a:t>
                      </a:r>
                      <a:endParaRPr lang="ru-RU" sz="1800" b="1" i="0" u="none" strike="noStrike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«Развитие телерадиовещания в Российской Федерации на 2009-2018 </a:t>
                      </a:r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680386"/>
                  </a:ext>
                </a:extLst>
              </a:tr>
              <a:tr h="94196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станции</a:t>
                      </a: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 Орловской области</a:t>
                      </a: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энергоснабжающей организации</a:t>
                      </a: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Категория электроснабжения </a:t>
                      </a: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521810"/>
                  </a:ext>
                </a:extLst>
              </a:tr>
              <a:tr h="62919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Ливны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Ливенский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 + ДГУ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618106"/>
                  </a:ext>
                </a:extLst>
              </a:tr>
              <a:tr h="62919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Орел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Орловский</a:t>
                      </a: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 + ДГУ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608085"/>
                  </a:ext>
                </a:extLst>
              </a:tr>
              <a:tr h="62919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Болхов</a:t>
                      </a:r>
                      <a:endParaRPr lang="ru-RU" dirty="0"/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Болховский</a:t>
                      </a:r>
                      <a:endParaRPr lang="ru-RU" dirty="0"/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"Орелэнерго«</a:t>
                      </a:r>
                    </a:p>
                    <a:p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ОАО «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Орелоблэнерго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»</a:t>
                      </a:r>
                      <a:endParaRPr lang="ru-RU" dirty="0"/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</a:t>
                      </a:r>
                      <a:endParaRPr lang="ru-RU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167815"/>
                  </a:ext>
                </a:extLst>
              </a:tr>
              <a:tr h="44360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объектов цифровой сети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389938"/>
                  </a:ext>
                </a:extLst>
              </a:tr>
              <a:tr h="44360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148879"/>
                  </a:ext>
                </a:extLst>
              </a:tr>
              <a:tr h="3164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97" marR="3197" marT="31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091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8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10740" y="249928"/>
            <a:ext cx="6667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2019 год - повышение надежности электроснабжения</a:t>
            </a: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00877" y="1382536"/>
            <a:ext cx="426515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… для </a:t>
            </a:r>
            <a:r>
              <a:rPr lang="ru-RU" sz="2400" dirty="0" err="1"/>
              <a:t>электроприемников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третьей </a:t>
            </a:r>
            <a:r>
              <a:rPr lang="ru-RU" sz="2400" dirty="0" smtClean="0">
                <a:solidFill>
                  <a:srgbClr val="FF0000"/>
                </a:solidFill>
              </a:rPr>
              <a:t>категории </a:t>
            </a:r>
            <a:r>
              <a:rPr lang="ru-RU" sz="2400" dirty="0" smtClean="0"/>
              <a:t>электроснабжение может выполняться от одного источника питания…</a:t>
            </a:r>
            <a:endParaRPr lang="ru-RU" sz="2400" dirty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/>
              <a:t>перерывы </a:t>
            </a:r>
            <a:r>
              <a:rPr lang="ru-RU" sz="2400" dirty="0"/>
              <a:t>электроснабжения, необходимые для ремонта или замены поврежденного элемента системы электроснабжения, не превышают </a:t>
            </a:r>
            <a:r>
              <a:rPr lang="ru-RU" sz="2600" b="1" dirty="0">
                <a:solidFill>
                  <a:srgbClr val="FF0000"/>
                </a:solidFill>
              </a:rPr>
              <a:t>1 </a:t>
            </a:r>
            <a:r>
              <a:rPr lang="ru-RU" sz="2600" b="1" dirty="0" smtClean="0">
                <a:solidFill>
                  <a:srgbClr val="FF0000"/>
                </a:solidFill>
              </a:rPr>
              <a:t>суток</a:t>
            </a:r>
            <a:r>
              <a:rPr lang="ru-RU" sz="2400" dirty="0" smtClean="0"/>
              <a:t>» (ПУЭ 1.2.21)</a:t>
            </a:r>
            <a:endParaRPr lang="ru-RU" sz="2400" dirty="0"/>
          </a:p>
        </p:txBody>
      </p:sp>
      <p:pic>
        <p:nvPicPr>
          <p:cNvPr id="4098" name="Picture 2" descr="http://www.classifieds24.ru/images/3138/3137620/large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33" y="1382536"/>
            <a:ext cx="6106329" cy="45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3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888" y="-42626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3074" name="Picture 2" descr="https://pbs.twimg.com/media/De78GEcUEAEmI4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02" y="1246895"/>
            <a:ext cx="5732483" cy="44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12015" y="1063922"/>
            <a:ext cx="41064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Электроприемники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второй</a:t>
            </a:r>
          </a:p>
          <a:p>
            <a:pPr algn="ctr"/>
            <a:r>
              <a:rPr lang="ru-RU" sz="2400" dirty="0"/>
              <a:t> категории </a:t>
            </a:r>
            <a:r>
              <a:rPr lang="ru-RU" sz="2400" dirty="0" err="1" smtClean="0"/>
              <a:t>обеспечиваютя</a:t>
            </a:r>
            <a:r>
              <a:rPr lang="ru-RU" sz="2400" dirty="0" smtClean="0"/>
              <a:t> </a:t>
            </a:r>
            <a:r>
              <a:rPr lang="ru-RU" sz="2400" dirty="0"/>
              <a:t>электроэнергией от </a:t>
            </a:r>
            <a:r>
              <a:rPr lang="ru-RU" sz="2400" dirty="0">
                <a:solidFill>
                  <a:srgbClr val="FF0000"/>
                </a:solidFill>
              </a:rPr>
              <a:t>двух</a:t>
            </a:r>
            <a:r>
              <a:rPr lang="ru-RU" sz="2400" dirty="0"/>
              <a:t> независимых взаимно резервирующих источников питания</a:t>
            </a:r>
            <a:r>
              <a:rPr lang="ru-RU" sz="2400" dirty="0" smtClean="0"/>
              <a:t>.</a:t>
            </a:r>
            <a:endParaRPr lang="ru-RU" sz="2400" dirty="0"/>
          </a:p>
          <a:p>
            <a:pPr algn="ctr"/>
            <a:r>
              <a:rPr lang="ru-RU" sz="2400" dirty="0"/>
              <a:t>Д</a:t>
            </a:r>
            <a:r>
              <a:rPr lang="ru-RU" sz="2400" dirty="0" smtClean="0"/>
              <a:t>опустимы </a:t>
            </a:r>
            <a:r>
              <a:rPr lang="ru-RU" sz="2400" dirty="0"/>
              <a:t>перерывы электроснабжения </a:t>
            </a:r>
          </a:p>
          <a:p>
            <a:pPr algn="ctr"/>
            <a:r>
              <a:rPr lang="ru-RU" sz="2400" dirty="0"/>
              <a:t>на </a:t>
            </a:r>
            <a:r>
              <a:rPr lang="ru-RU" sz="2400" dirty="0">
                <a:solidFill>
                  <a:srgbClr val="FF0000"/>
                </a:solidFill>
              </a:rPr>
              <a:t>время, необходимое для включения резервного питания </a:t>
            </a:r>
            <a:r>
              <a:rPr lang="ru-RU" sz="2400" dirty="0"/>
              <a:t>действиями дежурного персонала или выездной оперативной бригады</a:t>
            </a:r>
            <a:r>
              <a:rPr lang="ru-RU" sz="2400" dirty="0" smtClean="0"/>
              <a:t>. (ПУЭ 1.2.20)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38302" y="47637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719982">
              <a:defRPr/>
            </a:pP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2019 год - повышение </a:t>
            </a: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надежности </a:t>
            </a: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электроснабжения</a:t>
            </a: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90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888" y="-42626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38302" y="47637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719982">
              <a:defRPr/>
            </a:pP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2019 год - повышение </a:t>
            </a:r>
            <a:r>
              <a:rPr lang="ru-RU" sz="2400" b="1" dirty="0" smtClean="0">
                <a:solidFill>
                  <a:srgbClr val="FF0000"/>
                </a:solidFill>
                <a:latin typeface="Calibri Light" panose="020F0302020204030204"/>
              </a:rPr>
              <a:t>надежности </a:t>
            </a: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электроснабжения</a:t>
            </a: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18374" y="1220637"/>
            <a:ext cx="42151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Электроприемники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первой категории </a:t>
            </a:r>
            <a:r>
              <a:rPr lang="ru-RU" sz="2400" dirty="0" smtClean="0"/>
              <a:t>обеспечиваются </a:t>
            </a:r>
            <a:r>
              <a:rPr lang="ru-RU" sz="2400" dirty="0"/>
              <a:t>электроэнергией </a:t>
            </a:r>
          </a:p>
          <a:p>
            <a:r>
              <a:rPr lang="ru-RU" sz="2400" dirty="0"/>
              <a:t>от </a:t>
            </a:r>
            <a:r>
              <a:rPr lang="ru-RU" sz="2400" dirty="0">
                <a:solidFill>
                  <a:srgbClr val="FF0000"/>
                </a:solidFill>
              </a:rPr>
              <a:t>двух </a:t>
            </a:r>
            <a:r>
              <a:rPr lang="ru-RU" sz="2400" dirty="0"/>
              <a:t>независимых взаимно резервирующих источников питания, </a:t>
            </a:r>
            <a:r>
              <a:rPr lang="ru-RU" sz="2400" dirty="0" smtClean="0"/>
              <a:t>и </a:t>
            </a:r>
            <a:r>
              <a:rPr lang="ru-RU" sz="2400" dirty="0"/>
              <a:t>перерыв их электроснабжения при нарушении электроснабжения от одного из источников питания может быть допущен лишь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на время автоматического восстановления </a:t>
            </a:r>
            <a:r>
              <a:rPr lang="ru-RU" sz="2400" dirty="0" smtClean="0">
                <a:solidFill>
                  <a:srgbClr val="FF0000"/>
                </a:solidFill>
              </a:rPr>
              <a:t>питания</a:t>
            </a:r>
            <a:r>
              <a:rPr lang="ru-RU" sz="2400" dirty="0" smtClean="0"/>
              <a:t> (</a:t>
            </a:r>
            <a:r>
              <a:rPr lang="ru-RU" sz="2400" dirty="0"/>
              <a:t>ПУЭ 1.2.19)</a:t>
            </a:r>
          </a:p>
        </p:txBody>
      </p:sp>
      <p:pic>
        <p:nvPicPr>
          <p:cNvPr id="1026" name="Picture 2" descr="http://elektrika-24.narod.ru/_pu/0/5171967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61" y="2351164"/>
            <a:ext cx="57150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6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fd6c82ef185d81ce18a2ad596ab2b1d3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6" y="1279802"/>
            <a:ext cx="7067044" cy="52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937432" y="1552533"/>
            <a:ext cx="3158112" cy="5023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719982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2018 год заключено </a:t>
            </a:r>
            <a:r>
              <a:rPr lang="ru-RU" sz="2400" b="1" dirty="0">
                <a:solidFill>
                  <a:srgbClr val="0070C0"/>
                </a:solidFill>
              </a:rPr>
              <a:t>10 договоров присоединения </a:t>
            </a:r>
            <a:r>
              <a:rPr lang="ru-RU" sz="2400" b="1" dirty="0" smtClean="0">
                <a:solidFill>
                  <a:srgbClr val="0070C0"/>
                </a:solidFill>
              </a:rPr>
              <a:t>по </a:t>
            </a:r>
            <a:r>
              <a:rPr lang="ru-RU" sz="2400" b="1" dirty="0">
                <a:solidFill>
                  <a:srgbClr val="0070C0"/>
                </a:solidFill>
              </a:rPr>
              <a:t>2 </a:t>
            </a:r>
            <a:r>
              <a:rPr lang="ru-RU" sz="2400" b="1" dirty="0" smtClean="0">
                <a:solidFill>
                  <a:srgbClr val="0070C0"/>
                </a:solidFill>
              </a:rPr>
              <a:t>категории. </a:t>
            </a:r>
            <a:r>
              <a:rPr lang="ru-RU" sz="2400" b="1" dirty="0" smtClean="0">
                <a:solidFill>
                  <a:srgbClr val="FF0000"/>
                </a:solidFill>
              </a:rPr>
              <a:t>РТРС ведет проектирование ТП 10</a:t>
            </a:r>
            <a:r>
              <a:rPr lang="en-US" sz="2400" b="1" dirty="0" smtClean="0">
                <a:solidFill>
                  <a:srgbClr val="FF0000"/>
                </a:solidFill>
              </a:rPr>
              <a:t>/0</a:t>
            </a:r>
            <a:r>
              <a:rPr lang="ru-RU" sz="2400" b="1" dirty="0" smtClean="0">
                <a:solidFill>
                  <a:srgbClr val="FF0000"/>
                </a:solidFill>
              </a:rPr>
              <a:t>,4 </a:t>
            </a:r>
            <a:r>
              <a:rPr lang="ru-RU" sz="2400" b="1" dirty="0" err="1" smtClean="0">
                <a:solidFill>
                  <a:srgbClr val="FF0000"/>
                </a:solidFill>
              </a:rPr>
              <a:t>кВ.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lvl="0" algn="ctr" defTabSz="719982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Сетевые компании </a:t>
            </a:r>
            <a:r>
              <a:rPr lang="ru-RU" sz="2400" b="1" dirty="0" smtClean="0">
                <a:solidFill>
                  <a:srgbClr val="FF0000"/>
                </a:solidFill>
              </a:rPr>
              <a:t>построили</a:t>
            </a:r>
            <a:r>
              <a:rPr lang="ru-RU" sz="2400" b="1" dirty="0" smtClean="0">
                <a:solidFill>
                  <a:srgbClr val="0070C0"/>
                </a:solidFill>
              </a:rPr>
              <a:t> 2 линии</a:t>
            </a:r>
            <a:r>
              <a:rPr lang="en-US" sz="2400" b="1" dirty="0" smtClean="0">
                <a:solidFill>
                  <a:srgbClr val="0070C0"/>
                </a:solidFill>
              </a:rPr>
              <a:t>: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Панькова, Покровское, Залегощь, </a:t>
            </a:r>
            <a:r>
              <a:rPr lang="ru-RU" sz="2400" b="1" dirty="0">
                <a:solidFill>
                  <a:srgbClr val="0070C0"/>
                </a:solidFill>
              </a:rPr>
              <a:t>Корсаково, Шаблыкино </a:t>
            </a:r>
            <a:r>
              <a:rPr lang="ru-RU" sz="2400" b="1" dirty="0" smtClean="0">
                <a:solidFill>
                  <a:srgbClr val="0070C0"/>
                </a:solidFill>
              </a:rPr>
              <a:t>Мценск</a:t>
            </a:r>
            <a:endParaRPr lang="ru-RU" sz="2400" b="1" dirty="0" smtClean="0">
              <a:solidFill>
                <a:srgbClr val="0070C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628081" y="2905032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1432" y="47379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719982">
              <a:defRPr/>
            </a:pP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2019 год - повышение категории надежности электроснабжения</a:t>
            </a: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7172" name="Picture 4" descr="https://regnum.ru/uploads/pictures/news/2016/03/18/regnum_picture_145833179063771_norm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532" y="5950323"/>
            <a:ext cx="1143453" cy="7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93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fd6c82ef185d81ce18a2ad596ab2b1d3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6" y="1279802"/>
            <a:ext cx="7067044" cy="52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937432" y="1552533"/>
            <a:ext cx="3158112" cy="5023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719982"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строят</a:t>
            </a:r>
            <a:r>
              <a:rPr lang="ru-RU" sz="2400" b="1" dirty="0" smtClean="0">
                <a:solidFill>
                  <a:srgbClr val="FF0000"/>
                </a:solidFill>
              </a:rPr>
              <a:t>ся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линии</a:t>
            </a:r>
            <a:r>
              <a:rPr lang="ru-RU" sz="2400" b="1" dirty="0" smtClean="0">
                <a:solidFill>
                  <a:srgbClr val="0070C0"/>
                </a:solidFill>
              </a:rPr>
              <a:t> Долгое, </a:t>
            </a:r>
            <a:r>
              <a:rPr lang="ru-RU" sz="2400" b="1" dirty="0" smtClean="0">
                <a:solidFill>
                  <a:srgbClr val="0070C0"/>
                </a:solidFill>
              </a:rPr>
              <a:t>Дмитровск</a:t>
            </a:r>
            <a:endParaRPr lang="ru-RU" sz="2200" b="1" dirty="0" smtClean="0">
              <a:solidFill>
                <a:srgbClr val="0070C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628081" y="2905032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1432" y="47379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719982">
              <a:defRPr/>
            </a:pP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2019 год - повышение категории надежности электроснабжения</a:t>
            </a: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7172" name="Picture 4" descr="https://regnum.ru/uploads/pictures/news/2016/03/18/regnum_picture_145833179063771_norm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532" y="5950323"/>
            <a:ext cx="1143453" cy="7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4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95" y="1417143"/>
            <a:ext cx="6780035" cy="7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19135" y="470139"/>
            <a:ext cx="9342840" cy="846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Федеральное государственное унитарное предприятие</a:t>
            </a:r>
            <a:b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«Российская телевизионная и радиовещательная сеть»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5" y="1417143"/>
            <a:ext cx="6780035" cy="757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Calibri Light" panose="020F0302020204030204"/>
              </a:rPr>
              <a:t>Телевидение прошлого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505878" y="1960414"/>
            <a:ext cx="2686122" cy="41034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Начало вещания: </a:t>
            </a:r>
          </a:p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3 ноября 1959 года.</a:t>
            </a:r>
          </a:p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(1 телеканал и ч</a:t>
            </a:r>
            <a:r>
              <a:rPr lang="en-US" sz="20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/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б)</a:t>
            </a:r>
          </a:p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  <a:p>
            <a:pPr marL="0" marR="0" lvl="0" indent="0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Цветное изображение:</a:t>
            </a:r>
          </a:p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1967 год</a:t>
            </a:r>
          </a:p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2 программы:</a:t>
            </a:r>
          </a:p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1977 год</a:t>
            </a:r>
            <a:endParaRPr lang="ru-RU" sz="20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2052" name="Picture 4" descr="https://mtdata.ru/u29/photoFF34/20777673968-0/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95" y="2162304"/>
            <a:ext cx="6780035" cy="4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2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fd6c82ef185d81ce18a2ad596ab2b1d3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6" y="1435938"/>
            <a:ext cx="6858700" cy="514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852697" y="1552533"/>
            <a:ext cx="3242847" cy="5023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719982">
              <a:defRPr/>
            </a:pPr>
            <a:endParaRPr lang="ru-RU" sz="2200" b="1" dirty="0" smtClean="0">
              <a:solidFill>
                <a:srgbClr val="0070C0"/>
              </a:solidFill>
            </a:endParaRPr>
          </a:p>
          <a:p>
            <a:pPr lvl="0" algn="ctr" defTabSz="719982">
              <a:defRPr/>
            </a:pPr>
            <a:r>
              <a:rPr lang="ru-RU" sz="2200" b="1" dirty="0" smtClean="0">
                <a:solidFill>
                  <a:srgbClr val="FF0000"/>
                </a:solidFill>
              </a:rPr>
              <a:t>КОЛПНА, </a:t>
            </a:r>
            <a:r>
              <a:rPr lang="ru-RU" sz="2200" b="1" dirty="0" smtClean="0">
                <a:solidFill>
                  <a:srgbClr val="FF0000"/>
                </a:solidFill>
              </a:rPr>
              <a:t>ДОБРЫЙ – 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lvl="0" algn="ctr" defTabSz="719982">
              <a:defRPr/>
            </a:pPr>
            <a:endParaRPr lang="ru-RU" sz="2200" b="1" dirty="0">
              <a:solidFill>
                <a:srgbClr val="0070C0"/>
              </a:solidFill>
            </a:endParaRPr>
          </a:p>
          <a:p>
            <a:pPr lvl="0" algn="ctr" defTabSz="719982">
              <a:defRPr/>
            </a:pPr>
            <a:r>
              <a:rPr lang="ru-RU" sz="2200" b="1" dirty="0" smtClean="0">
                <a:solidFill>
                  <a:srgbClr val="0070C0"/>
                </a:solidFill>
              </a:rPr>
              <a:t>Ожидается расторжение договора по инициативе МРСК Центра - из-за трудностей прохождения линий по земельным участкам  3-х лиц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628081" y="2905032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1432" y="47379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719982">
              <a:defRPr/>
            </a:pPr>
            <a:r>
              <a:rPr lang="ru-RU" sz="2400" b="1" dirty="0">
                <a:solidFill>
                  <a:srgbClr val="FF0000"/>
                </a:solidFill>
                <a:latin typeface="Calibri Light" panose="020F0302020204030204"/>
              </a:rPr>
              <a:t>2019 год - повышение категории надежности электроснабжения</a:t>
            </a: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2050" name="Picture 2" descr="https://st2.depositphotos.com/4588599/6797/v/950/depositphotos_67972493-stock-illustration-sign-exclamation-mark-in-r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555" y="5815093"/>
            <a:ext cx="1475051" cy="104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00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097107"/>
              </p:ext>
            </p:extLst>
          </p:nvPr>
        </p:nvGraphicFramePr>
        <p:xfrm>
          <a:off x="2206593" y="0"/>
          <a:ext cx="8315324" cy="6308529"/>
        </p:xfrm>
        <a:graphic>
          <a:graphicData uri="http://schemas.openxmlformats.org/drawingml/2006/table">
            <a:tbl>
              <a:tblPr/>
              <a:tblGrid>
                <a:gridCol w="329966">
                  <a:extLst>
                    <a:ext uri="{9D8B030D-6E8A-4147-A177-3AD203B41FA5}">
                      <a16:colId xmlns:a16="http://schemas.microsoft.com/office/drawing/2014/main" val="3487955771"/>
                    </a:ext>
                  </a:extLst>
                </a:gridCol>
                <a:gridCol w="1672356">
                  <a:extLst>
                    <a:ext uri="{9D8B030D-6E8A-4147-A177-3AD203B41FA5}">
                      <a16:colId xmlns:a16="http://schemas.microsoft.com/office/drawing/2014/main" val="2298616319"/>
                    </a:ext>
                  </a:extLst>
                </a:gridCol>
                <a:gridCol w="2121822">
                  <a:extLst>
                    <a:ext uri="{9D8B030D-6E8A-4147-A177-3AD203B41FA5}">
                      <a16:colId xmlns:a16="http://schemas.microsoft.com/office/drawing/2014/main" val="2219676419"/>
                    </a:ext>
                  </a:extLst>
                </a:gridCol>
                <a:gridCol w="4191180">
                  <a:extLst>
                    <a:ext uri="{9D8B030D-6E8A-4147-A177-3AD203B41FA5}">
                      <a16:colId xmlns:a16="http://schemas.microsoft.com/office/drawing/2014/main" val="3504208781"/>
                    </a:ext>
                  </a:extLst>
                </a:gridCol>
              </a:tblGrid>
              <a:tr h="58214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Объекты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филиала РТРС "Орловский ОРТПЦ" требующие перевода на вторую категорию электроснабжения</a:t>
                      </a:r>
                    </a:p>
                  </a:txBody>
                  <a:tcPr marL="3297" marR="3297" marT="32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228625"/>
                  </a:ext>
                </a:extLst>
              </a:tr>
              <a:tr h="1033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 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станции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энергоснабжающей организации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Выполнения мероприятий по переводу на 2 категорию электроснабжения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598489"/>
                  </a:ext>
                </a:extLst>
              </a:tr>
              <a:tr h="404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Шаблыкино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ОАО "Орелоблэнерго"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 договор с энергоснабжающей организацией, ведется проектирование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259249"/>
                  </a:ext>
                </a:extLst>
              </a:tr>
              <a:tr h="404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Дмитровск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ОАО "Орелоблэнерго"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 договор с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энергоснабжающей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организацией, ведется проектирование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29642"/>
                  </a:ext>
                </a:extLst>
              </a:tr>
              <a:tr h="404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Мценск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ОАО "Орелоблэнерго"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 договор с энергоснабжающей организацией, ведется проектирование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782708"/>
                  </a:ext>
                </a:extLst>
              </a:tr>
              <a:tr h="404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Долгое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 договор с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энергоснабжающей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организацией, ведется проектирование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248942"/>
                  </a:ext>
                </a:extLst>
              </a:tr>
              <a:tr h="404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Залегошь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 договор с энергоснабжающей организацией, ведется проектирование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920265"/>
                  </a:ext>
                </a:extLst>
              </a:tr>
              <a:tr h="404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Паньково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 договор с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энергоснабжающей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организацией, ведется проектирование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38712"/>
                  </a:ext>
                </a:extLst>
              </a:tr>
              <a:tr h="404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Покровское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 договор с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энергоснабжающей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организацией, ведется проектирование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495477"/>
                  </a:ext>
                </a:extLst>
              </a:tr>
              <a:tr h="404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Корсаково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 договор с энергоснабжающей организацией, ведется проектирование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68548"/>
                  </a:ext>
                </a:extLst>
              </a:tr>
              <a:tr h="728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Колпна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 договор с энергоснабжающей организацией, возникла проблема энергоснабжающей организации по </a:t>
                      </a:r>
                      <a:r>
                        <a:rPr lang="ru-RU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прохождению </a:t>
                      </a:r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ЛЭП по частным землям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387431"/>
                  </a:ext>
                </a:extLst>
              </a:tr>
              <a:tr h="728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Добрый (Быстрая)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 договор с энергоснабжающей организацией, возникла проблема энергоснабжающей организации по </a:t>
                      </a:r>
                      <a:r>
                        <a:rPr lang="ru-RU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прохождению </a:t>
                      </a:r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ЛЭП по частным землям</a:t>
                      </a:r>
                    </a:p>
                  </a:txBody>
                  <a:tcPr marL="3297" marR="3297" marT="3297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823814"/>
                  </a:ext>
                </a:extLst>
              </a:tr>
            </a:tbl>
          </a:graphicData>
        </a:graphic>
      </p:graphicFrame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7172" name="Picture 4" descr="https://regnum.ru/uploads/pictures/news/2016/03/18/regnum_picture_145833179063771_norm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635" y="5861291"/>
            <a:ext cx="1143453" cy="7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017580"/>
              </p:ext>
            </p:extLst>
          </p:nvPr>
        </p:nvGraphicFramePr>
        <p:xfrm>
          <a:off x="1446696" y="249928"/>
          <a:ext cx="8314667" cy="6310750"/>
        </p:xfrm>
        <a:graphic>
          <a:graphicData uri="http://schemas.openxmlformats.org/drawingml/2006/table">
            <a:tbl>
              <a:tblPr/>
              <a:tblGrid>
                <a:gridCol w="324954">
                  <a:extLst>
                    <a:ext uri="{9D8B030D-6E8A-4147-A177-3AD203B41FA5}">
                      <a16:colId xmlns:a16="http://schemas.microsoft.com/office/drawing/2014/main" val="3669133274"/>
                    </a:ext>
                  </a:extLst>
                </a:gridCol>
                <a:gridCol w="1677211">
                  <a:extLst>
                    <a:ext uri="{9D8B030D-6E8A-4147-A177-3AD203B41FA5}">
                      <a16:colId xmlns:a16="http://schemas.microsoft.com/office/drawing/2014/main" val="3922560341"/>
                    </a:ext>
                  </a:extLst>
                </a:gridCol>
                <a:gridCol w="2121654">
                  <a:extLst>
                    <a:ext uri="{9D8B030D-6E8A-4147-A177-3AD203B41FA5}">
                      <a16:colId xmlns:a16="http://schemas.microsoft.com/office/drawing/2014/main" val="1878374507"/>
                    </a:ext>
                  </a:extLst>
                </a:gridCol>
                <a:gridCol w="4190848">
                  <a:extLst>
                    <a:ext uri="{9D8B030D-6E8A-4147-A177-3AD203B41FA5}">
                      <a16:colId xmlns:a16="http://schemas.microsoft.com/office/drawing/2014/main" val="1823225143"/>
                    </a:ext>
                  </a:extLst>
                </a:gridCol>
              </a:tblGrid>
              <a:tr h="63589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Объекты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филиала РТРС "Орловский ОРТПЦ" требующие перевода на вторую категорию электроснабжения</a:t>
                      </a:r>
                    </a:p>
                  </a:txBody>
                  <a:tcPr marL="5426" marR="5426" marT="5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929021"/>
                  </a:ext>
                </a:extLst>
              </a:tr>
              <a:tr h="564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 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станции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энергоснабжающей организации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Выполнения мероприятий по переводу на 2 категорию электроснабжения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1130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Хотынец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Подготовка заявок в электронной форме – СРОК ДО 01.04.2019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392799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Верховье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498760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Теляжье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665300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Змиевка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442213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Знаменское (Городище)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05990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Высокое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372244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Новосиль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651321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Верхососенье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186504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Сосково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699629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Тросна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123621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Гремячево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359539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Хальзево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082984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Б.Колчево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060700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Нетрубеж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631624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СЦНТВ Малоархангельск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ПАО "МРСК Центра- "Орелэнерго"</a:t>
                      </a: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Подготовка заявок в электронной форме – СРОК ДО 01.04.2019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5426" marR="5426" marT="5426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304255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0117205" y="2549754"/>
            <a:ext cx="20012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1500" b="1" dirty="0" smtClean="0">
                <a:solidFill>
                  <a:srgbClr val="0070C0"/>
                </a:solidFill>
                <a:latin typeface="Calibri Light" panose="020F0302020204030204"/>
              </a:rPr>
              <a:t>. </a:t>
            </a:r>
            <a:endParaRPr lang="ru-RU" sz="1500" b="1" dirty="0">
              <a:solidFill>
                <a:srgbClr val="0070C0"/>
              </a:solidFill>
              <a:latin typeface="Calibri Light" panose="020F0302020204030204"/>
            </a:endParaRPr>
          </a:p>
        </p:txBody>
      </p:sp>
      <p:pic>
        <p:nvPicPr>
          <p:cNvPr id="8" name="Picture 4" descr="https://regnum.ru/uploads/pictures/news/2016/03/18/regnum_picture_145833179063771_norm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164" y="5844909"/>
            <a:ext cx="1143453" cy="7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17412" y="920525"/>
            <a:ext cx="225320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ru-RU" b="1" dirty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По 12 объектам договоры на технологическое присоединение по 2 категории электросетевыми компаниями не заключаются в связи с отсутствием договоров аренды земельных участков (есть </a:t>
            </a:r>
            <a:r>
              <a:rPr lang="ru-RU" b="1" dirty="0" err="1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св</a:t>
            </a:r>
            <a:r>
              <a:rPr lang="ru-RU" b="1" dirty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-во право собственности РФ)</a:t>
            </a:r>
          </a:p>
        </p:txBody>
      </p:sp>
    </p:spTree>
    <p:extLst>
      <p:ext uri="{BB962C8B-B14F-4D97-AF65-F5344CB8AC3E}">
        <p14:creationId xmlns:p14="http://schemas.microsoft.com/office/powerpoint/2010/main" val="42396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17178" y="249928"/>
            <a:ext cx="4488480" cy="6357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Договора аренды земельных участков (12 участков) не могут быть оформлены по причине отсутствия в градостроительных планах муниципальных образований требуемого для эксплуатации ПРТО вида разрешенного использования земельных участков (для размещения объекта телевизионного вещания). Изменение видов использования земельных участков находится в компетенции Управления градостроительства Орловской области, ведется работа. </a:t>
            </a:r>
            <a:endParaRPr lang="ru-RU" sz="22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www.orel-adm.ru/docs/doc/2018/30-28082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57" y="1278061"/>
            <a:ext cx="6033321" cy="426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1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5" y="1417143"/>
            <a:ext cx="6780035" cy="757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261443"/>
            <a:ext cx="1042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 МЕРОПРИЯТИЙ ПРАВИТЕЛЬСТВЕННОГО ПЛАНА ПЕРЕХОДА НА ЦИФРОВОЕ ЭФИРНОЕ ТЕЛЕВИЗИОННОЕ ВЕЩАНИЕ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0100" y="2625538"/>
            <a:ext cx="995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600" dirty="0" smtClean="0"/>
              <a:t>ВКЛЮЧЕНИЕ ВСЕХ ПЕРЕДАТЧИКОВ 2 МУЛЬТИПЛЕКСА  - </a:t>
            </a:r>
            <a:r>
              <a:rPr lang="ru-RU" sz="3600" dirty="0" smtClean="0">
                <a:solidFill>
                  <a:srgbClr val="00B050"/>
                </a:solidFill>
              </a:rPr>
              <a:t>ВЫПОЛНЕНО ДЕКАБРЬ 2018 Г.</a:t>
            </a:r>
          </a:p>
          <a:p>
            <a:pPr marL="285750" indent="-285750">
              <a:buFontTx/>
              <a:buChar char="-"/>
            </a:pPr>
            <a:r>
              <a:rPr lang="ru-RU" sz="3600" dirty="0" smtClean="0"/>
              <a:t>ОБУЧЕНИЕ ВОЛОНТЕРОВ – </a:t>
            </a:r>
            <a:r>
              <a:rPr lang="ru-RU" sz="3600" dirty="0" smtClean="0">
                <a:solidFill>
                  <a:srgbClr val="00B050"/>
                </a:solidFill>
              </a:rPr>
              <a:t>ПРИСТУПИЛИ 26.03.2019 ОБУЧЕНО 2 ГРУППЫ 11 И 6 ЧЕЛОВЕК</a:t>
            </a:r>
            <a:endParaRPr lang="ru-RU" sz="3600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3600" dirty="0"/>
              <a:t>ВЫЕЗДНЫЕ </a:t>
            </a:r>
            <a:r>
              <a:rPr lang="ru-RU" sz="3600" dirty="0" smtClean="0"/>
              <a:t>ПРЕЗЕНТАЦИИ </a:t>
            </a:r>
            <a:r>
              <a:rPr lang="ru-RU" sz="3600" dirty="0" smtClean="0">
                <a:solidFill>
                  <a:srgbClr val="00B050"/>
                </a:solidFill>
              </a:rPr>
              <a:t>- 2 ПРЕЗЕНТАЦИИ НА ЭТОЙ НЕДЕЛЕ, НЕ ОХВАЧЕНЫ 6 РАЙОНОВ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7326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8759" y="1461938"/>
            <a:ext cx="4204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Calibri Light" panose="020F0302020204030204"/>
              </a:rPr>
              <a:t>КАРТА.РТРС.РФ</a:t>
            </a:r>
            <a:endParaRPr lang="ru-RU" sz="3600" b="1" dirty="0">
              <a:solidFill>
                <a:schemeClr val="bg1"/>
              </a:solidFill>
              <a:latin typeface="Calibri Light" panose="020F03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8682" y="249928"/>
            <a:ext cx="3926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Информационно- разъяснительная работа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0109" y="2142877"/>
            <a:ext cx="813868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rgbClr val="4472C4">
                    <a:lumMod val="75000"/>
                  </a:srgbClr>
                </a:solidFill>
              </a:rPr>
              <a:t>Районы не охваченные информационно-разъяснительной работой</a:t>
            </a:r>
          </a:p>
          <a:p>
            <a:pPr lvl="0" algn="ctr" defTabSz="719982">
              <a:lnSpc>
                <a:spcPct val="100000"/>
              </a:lnSpc>
              <a:spcBef>
                <a:spcPts val="0"/>
              </a:spcBef>
              <a:defRPr/>
            </a:pPr>
            <a:endParaRPr lang="ru-RU" b="1" dirty="0">
              <a:solidFill>
                <a:srgbClr val="4472C4">
                  <a:lumMod val="75000"/>
                </a:srgbClr>
              </a:solidFill>
            </a:endParaRPr>
          </a:p>
          <a:p>
            <a:pPr marL="342900" lvl="0" indent="-342900" algn="ctr" defTabSz="719982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ru-RU" sz="2400" b="1" dirty="0" err="1" smtClean="0">
                <a:solidFill>
                  <a:srgbClr val="4472C4">
                    <a:lumMod val="75000"/>
                  </a:srgbClr>
                </a:solidFill>
              </a:rPr>
              <a:t>Новодеревеньковский</a:t>
            </a: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 район</a:t>
            </a:r>
          </a:p>
          <a:p>
            <a:pPr marL="342900" lvl="0" indent="-342900" algn="ctr" defTabSz="719982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ru-RU" sz="2400" b="1" dirty="0" err="1" smtClean="0">
                <a:solidFill>
                  <a:srgbClr val="4472C4">
                    <a:lumMod val="75000"/>
                  </a:srgbClr>
                </a:solidFill>
              </a:rPr>
              <a:t>Шаблыкинский</a:t>
            </a: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 район</a:t>
            </a:r>
          </a:p>
          <a:p>
            <a:pPr marL="342900" lvl="0" indent="-342900" algn="ctr" defTabSz="719982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ru-RU" sz="2400" b="1" dirty="0" err="1" smtClean="0">
                <a:solidFill>
                  <a:srgbClr val="4472C4">
                    <a:lumMod val="75000"/>
                  </a:srgbClr>
                </a:solidFill>
              </a:rPr>
              <a:t>Сосковский</a:t>
            </a: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 район</a:t>
            </a:r>
          </a:p>
          <a:p>
            <a:pPr marL="342900" lvl="0" indent="-342900" algn="ctr" defTabSz="719982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ru-RU" sz="2400" b="1" dirty="0" err="1" smtClean="0">
                <a:solidFill>
                  <a:srgbClr val="4472C4">
                    <a:lumMod val="75000"/>
                  </a:srgbClr>
                </a:solidFill>
              </a:rPr>
              <a:t>Краснозоренский</a:t>
            </a: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 район</a:t>
            </a:r>
          </a:p>
          <a:p>
            <a:pPr marL="342900" lvl="0" indent="-342900" algn="ctr" defTabSz="719982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Дмитровский район</a:t>
            </a:r>
          </a:p>
          <a:p>
            <a:pPr marL="342900" lvl="0" indent="-342900" algn="ctr" defTabSz="719982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ru-RU" sz="2400" b="1" dirty="0" err="1" smtClean="0">
                <a:solidFill>
                  <a:srgbClr val="4472C4">
                    <a:lumMod val="75000"/>
                  </a:srgbClr>
                </a:solidFill>
              </a:rPr>
              <a:t>Колпнянский</a:t>
            </a: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 район</a:t>
            </a:r>
          </a:p>
          <a:p>
            <a:pPr marL="342900" lvl="0" indent="-342900" algn="ctr" defTabSz="719982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endParaRPr lang="ru-RU" b="1" dirty="0">
              <a:solidFill>
                <a:srgbClr val="4472C4">
                  <a:lumMod val="75000"/>
                </a:srgbClr>
              </a:solidFill>
            </a:endParaRPr>
          </a:p>
          <a:p>
            <a:pPr lvl="0" algn="ctr" defTabSz="71998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 err="1" smtClean="0">
                <a:solidFill>
                  <a:srgbClr val="4472C4">
                    <a:lumMod val="75000"/>
                  </a:srgbClr>
                </a:solidFill>
              </a:rPr>
              <a:t>Должанский</a:t>
            </a:r>
            <a:r>
              <a:rPr lang="ru-RU" b="1" dirty="0" smtClean="0">
                <a:solidFill>
                  <a:srgbClr val="4472C4">
                    <a:lumMod val="75000"/>
                  </a:srgbClr>
                </a:solidFill>
              </a:rPr>
              <a:t> район – встреча глав сельских поселений с представителем Орловского областного радиотелевизионного передающего центра состоялась  29.03.2019 г.</a:t>
            </a:r>
          </a:p>
          <a:p>
            <a:pPr lvl="0" algn="ctr" defTabSz="71998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>
                <a:solidFill>
                  <a:srgbClr val="4472C4">
                    <a:lumMod val="75000"/>
                  </a:srgbClr>
                </a:solidFill>
              </a:rPr>
              <a:t>Покровский район </a:t>
            </a:r>
            <a:r>
              <a:rPr lang="ru-RU" b="1" dirty="0" smtClean="0">
                <a:solidFill>
                  <a:srgbClr val="4472C4">
                    <a:lumMod val="75000"/>
                  </a:srgbClr>
                </a:solidFill>
              </a:rPr>
              <a:t>- встреча </a:t>
            </a:r>
            <a:r>
              <a:rPr lang="ru-RU" b="1" dirty="0">
                <a:solidFill>
                  <a:srgbClr val="4472C4">
                    <a:lumMod val="75000"/>
                  </a:srgbClr>
                </a:solidFill>
              </a:rPr>
              <a:t>глав сельских поселений с представителем Орловского областного радиотелевизионного передающего центра состоялась </a:t>
            </a:r>
            <a:r>
              <a:rPr lang="ru-RU" b="1" dirty="0" smtClean="0">
                <a:solidFill>
                  <a:srgbClr val="4472C4">
                    <a:lumMod val="75000"/>
                  </a:srgbClr>
                </a:solidFill>
              </a:rPr>
              <a:t>- проведена 26.03.2019 г.</a:t>
            </a:r>
            <a:endParaRPr lang="en-US" b="1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8" name="Picture 2" descr="https://st2.depositphotos.com/4588599/6797/v/950/depositphotos_67972493-stock-illustration-sign-exclamation-mark-in-r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555" y="5815093"/>
            <a:ext cx="1475051" cy="104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8949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  <p:par>
              <p:cTn id="5"/>
            </p:par>
            <p:par>
              <p:cTn id="6"/>
            </p:par>
            <p:par>
              <p:cTn id="7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9609" y="118833"/>
            <a:ext cx="3947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Информационно- разъяснительная работа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59034" y="1646604"/>
            <a:ext cx="288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112 выездных презентаций</a:t>
            </a:r>
          </a:p>
          <a:p>
            <a:r>
              <a:rPr lang="ru-RU" dirty="0" smtClean="0"/>
              <a:t>18 районов</a:t>
            </a:r>
          </a:p>
          <a:p>
            <a:r>
              <a:rPr lang="ru-RU" dirty="0"/>
              <a:t>5</a:t>
            </a:r>
            <a:r>
              <a:rPr lang="ru-RU" dirty="0" smtClean="0"/>
              <a:t> 000 листовок и буклетов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71" y="3299629"/>
            <a:ext cx="5805511" cy="3258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51" y="0"/>
            <a:ext cx="6362853" cy="35732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04249" y="3636380"/>
            <a:ext cx="4814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97 </a:t>
            </a:r>
            <a:r>
              <a:rPr lang="ru-RU" sz="2400" dirty="0"/>
              <a:t>выездных презентаций</a:t>
            </a:r>
          </a:p>
          <a:p>
            <a:r>
              <a:rPr lang="ru-RU" sz="2400" dirty="0" smtClean="0"/>
              <a:t>Охвачено 18 </a:t>
            </a:r>
            <a:r>
              <a:rPr lang="ru-RU" sz="2400" dirty="0"/>
              <a:t>районов</a:t>
            </a:r>
          </a:p>
          <a:p>
            <a:r>
              <a:rPr lang="ru-RU" sz="2400" dirty="0"/>
              <a:t>120 публикаций в </a:t>
            </a:r>
            <a:r>
              <a:rPr lang="ru-RU" sz="2400" dirty="0" smtClean="0"/>
              <a:t>районных СМИ</a:t>
            </a:r>
            <a:endParaRPr lang="ru-RU" sz="2400" dirty="0"/>
          </a:p>
          <a:p>
            <a:r>
              <a:rPr lang="ru-RU" sz="2400" dirty="0"/>
              <a:t>9</a:t>
            </a:r>
            <a:r>
              <a:rPr lang="ru-RU" sz="2400" dirty="0" smtClean="0"/>
              <a:t> видеорепортажей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8291819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  <p:par>
              <p:cTn id="5"/>
            </p:par>
            <p:par>
              <p:cTn id="6"/>
            </p:par>
            <p:par>
              <p:cTn id="7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934" y="149100"/>
            <a:ext cx="1687293" cy="116599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9609" y="118833"/>
            <a:ext cx="3947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Информационно- разъяснительная работа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94619" y="1725641"/>
            <a:ext cx="32238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2150</a:t>
            </a:r>
            <a:r>
              <a:rPr lang="ru-RU" sz="2400" dirty="0"/>
              <a:t>:</a:t>
            </a:r>
            <a:endParaRPr lang="ru-RU" sz="2400" dirty="0" smtClean="0"/>
          </a:p>
          <a:p>
            <a:r>
              <a:rPr lang="ru-RU" sz="2400" dirty="0" smtClean="0"/>
              <a:t>информационных </a:t>
            </a:r>
            <a:endParaRPr lang="ru-RU" sz="2400" dirty="0"/>
          </a:p>
          <a:p>
            <a:r>
              <a:rPr lang="ru-RU" sz="2400" dirty="0"/>
              <a:t>м</a:t>
            </a:r>
            <a:r>
              <a:rPr lang="ru-RU" sz="2400" dirty="0" smtClean="0"/>
              <a:t>атериалов;</a:t>
            </a:r>
          </a:p>
          <a:p>
            <a:endParaRPr lang="ru-RU" sz="2400" dirty="0"/>
          </a:p>
          <a:p>
            <a:r>
              <a:rPr lang="ru-RU" sz="2400" dirty="0" smtClean="0"/>
              <a:t>2 </a:t>
            </a:r>
            <a:r>
              <a:rPr lang="ru-RU" sz="2400" dirty="0" smtClean="0"/>
              <a:t>информационных стойки</a:t>
            </a:r>
            <a:r>
              <a:rPr lang="ru-RU" sz="2400" dirty="0" smtClean="0"/>
              <a:t>: детская поликлиника </a:t>
            </a:r>
            <a:r>
              <a:rPr lang="ru-RU" sz="2400" dirty="0"/>
              <a:t>№1 </a:t>
            </a:r>
            <a:r>
              <a:rPr lang="ru-RU" sz="2400" dirty="0" smtClean="0"/>
              <a:t>Орла </a:t>
            </a:r>
            <a:r>
              <a:rPr lang="ru-RU" sz="2400" dirty="0"/>
              <a:t>и </a:t>
            </a:r>
            <a:r>
              <a:rPr lang="ru-RU" sz="2400" dirty="0" smtClean="0"/>
              <a:t>физкультурно-спортивного комплекса </a:t>
            </a:r>
            <a:r>
              <a:rPr lang="ru-RU" sz="2400" dirty="0"/>
              <a:t>«</a:t>
            </a:r>
            <a:r>
              <a:rPr lang="ru-RU" sz="2400" dirty="0" err="1"/>
              <a:t>Багира</a:t>
            </a:r>
            <a:r>
              <a:rPr lang="ru-RU" sz="2400" dirty="0"/>
              <a:t>» </a:t>
            </a:r>
            <a:endParaRPr lang="ru-RU" sz="2400" dirty="0" smtClean="0"/>
          </a:p>
          <a:p>
            <a:r>
              <a:rPr lang="ru-RU" sz="2400" dirty="0" err="1" smtClean="0"/>
              <a:t>Троснянского</a:t>
            </a:r>
            <a:r>
              <a:rPr lang="ru-RU" sz="2400" dirty="0" smtClean="0"/>
              <a:t> района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7" y="1969412"/>
            <a:ext cx="7188200" cy="40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5269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  <p:par>
              <p:cTn id="5"/>
            </p:par>
            <p:par>
              <p:cTn id="6"/>
            </p:par>
            <p:par>
              <p:cTn id="7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5" y="1417143"/>
            <a:ext cx="6780035" cy="757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0516" y="278475"/>
            <a:ext cx="677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ОБУЧЕНИЕ ВОЛОНТЕРОВ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81399" y="981289"/>
            <a:ext cx="211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2019 год - на производственной базе Орловского ОРТПЦ создан учебный класс установлено оборудование для лекций и практических занятий.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От 12 до 18 человек – практические занятия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До 30 человек – лекции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0254" y="6008058"/>
            <a:ext cx="677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УЧЕБНЫЙ КЛАСС НА ТЕЛЕЦЕНТРЕ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54" y="1098050"/>
            <a:ext cx="8232787" cy="462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2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39" y="44661"/>
            <a:ext cx="5838107" cy="3892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395" y="-603687"/>
            <a:ext cx="5506052" cy="3670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4" y="2442208"/>
            <a:ext cx="6409406" cy="4272938"/>
          </a:xfrm>
          <a:prstGeom prst="rect">
            <a:avLst/>
          </a:prstGeom>
        </p:spPr>
      </p:pic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7" y="30800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5" y="1417143"/>
            <a:ext cx="6780035" cy="757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55" y="308008"/>
            <a:ext cx="3620001" cy="24133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00" y="3936733"/>
            <a:ext cx="4075522" cy="27170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87770" y="5408309"/>
            <a:ext cx="8876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24 НОВЫХ ТЕЛЕЗРИТЕЛЯ</a:t>
            </a:r>
            <a:endParaRPr lang="ru-RU" sz="4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37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95" y="1417143"/>
            <a:ext cx="6780035" cy="7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19135" y="470139"/>
            <a:ext cx="9342840" cy="846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Федеральное государственное унитарное предприятие</a:t>
            </a:r>
            <a:b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«Российская телевизионная и радиовещательная сеть»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5" y="1417143"/>
            <a:ext cx="6780035" cy="757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noProof="0" dirty="0" smtClean="0">
                <a:solidFill>
                  <a:schemeClr val="bg1"/>
                </a:solidFill>
                <a:latin typeface="Calibri Light" panose="020F0302020204030204"/>
              </a:rPr>
              <a:t>Искажения аналогового сигнала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816663" y="1417144"/>
            <a:ext cx="2301765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Аналоговый телевидение – низкое качество сигнала, наличие ряби, повторов, окантовок пропадание цветности и другие искажений, отсутствует стереозвук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94" y="2163377"/>
            <a:ext cx="6780035" cy="44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19135" y="470139"/>
            <a:ext cx="9342840" cy="846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Федеральное государственное унитарное предприятие</a:t>
            </a:r>
            <a:b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«Российская телевизионная и радиовещательная сеть»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58703" y="2264814"/>
            <a:ext cx="200122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alibri Light" panose="020F0302020204030204"/>
              </a:rPr>
              <a:t>3 июня – аналоговое вещание будет отключено</a:t>
            </a:r>
            <a:endParaRPr lang="ru-RU" sz="2800" b="1" dirty="0">
              <a:solidFill>
                <a:srgbClr val="FF0000"/>
              </a:solidFill>
              <a:latin typeface="Calibri Light" panose="020F0302020204030204"/>
            </a:endParaRPr>
          </a:p>
          <a:p>
            <a:pPr lvl="0" algn="ctr" defTabSz="719982">
              <a:defRPr/>
            </a:pPr>
            <a:r>
              <a:rPr lang="ru-RU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</a:p>
        </p:txBody>
      </p:sp>
      <p:pic>
        <p:nvPicPr>
          <p:cNvPr id="25602" name="Picture 2" descr="http://egorlykraion.ru/wp-content/uploads/2019/02/ctv-3iy-768x4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91" y="1316758"/>
            <a:ext cx="7437424" cy="471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18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19135" y="470139"/>
            <a:ext cx="9342840" cy="846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Федеральное государственное унитарное предприятие</a:t>
            </a:r>
            <a:b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«Российская телевизионная и радиовещательная сеть»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32772" name="Picture 4" descr="https://vedtver.ru/upload/iblock/7a1/7a1c6315b2d736ca87264dd84041c9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60" y="1341139"/>
            <a:ext cx="9334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30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309957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8759" y="1461938"/>
            <a:ext cx="4204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Calibri Light" panose="020F0302020204030204"/>
              </a:rPr>
              <a:t>КАРТА.РТРС.РФ</a:t>
            </a:r>
            <a:endParaRPr lang="ru-RU" sz="3600" b="1" dirty="0">
              <a:solidFill>
                <a:schemeClr val="bg1"/>
              </a:solidFill>
              <a:latin typeface="Calibri Light" panose="020F0302020204030204"/>
            </a:endParaRPr>
          </a:p>
        </p:txBody>
      </p:sp>
      <p:pic>
        <p:nvPicPr>
          <p:cNvPr id="12" name="Без имени-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4120" y="1316758"/>
            <a:ext cx="6802711" cy="3891507"/>
          </a:xfrm>
          <a:prstGeom prst="rect">
            <a:avLst/>
          </a:prstGeom>
        </p:spPr>
      </p:pic>
      <p:pic>
        <p:nvPicPr>
          <p:cNvPr id="60418" name="Picture 2" descr="http://www.krassever.ru/statics/images/arcticles/032018/26032018x67f856e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93" y="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59" y="5980386"/>
            <a:ext cx="11655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6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5" y="1417143"/>
            <a:ext cx="6780035" cy="757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05" y="3012780"/>
            <a:ext cx="5511800" cy="3307080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2047009" y="388903"/>
            <a:ext cx="87681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Федеральная целевая </a:t>
            </a:r>
            <a:r>
              <a:rPr lang="ru-RU" sz="2800" b="1" dirty="0" smtClean="0">
                <a:solidFill>
                  <a:srgbClr val="C00000"/>
                </a:solidFill>
              </a:rPr>
              <a:t>программа (ФЦП) </a:t>
            </a: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«Развитие телерадиовещания в Российской Федерации на 2009–2018 годы</a:t>
            </a:r>
            <a:r>
              <a:rPr lang="ru-RU" sz="2800" b="1" dirty="0" smtClean="0">
                <a:solidFill>
                  <a:srgbClr val="C00000"/>
                </a:solidFill>
              </a:rPr>
              <a:t>».  Основной показатель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69674" y="2906901"/>
            <a:ext cx="5622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Д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оля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населения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области,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имеющего возможность приема 20 цифровых телеканалов свободного доступа в местах постоянного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проживания более  99,97%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309957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8759" y="1461938"/>
            <a:ext cx="4204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Calibri Light" panose="020F0302020204030204"/>
              </a:rPr>
              <a:t>КАРТА.РТРС.РФ</a:t>
            </a:r>
            <a:endParaRPr lang="ru-RU" sz="3600" b="1" dirty="0">
              <a:solidFill>
                <a:schemeClr val="bg1"/>
              </a:solidFill>
              <a:latin typeface="Calibri Light" panose="020F03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1598"/>
            <a:ext cx="11655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Подключение операторов кабельного телевидения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15398" y="898530"/>
          <a:ext cx="8151224" cy="559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415">
                  <a:extLst>
                    <a:ext uri="{9D8B030D-6E8A-4147-A177-3AD203B41FA5}">
                      <a16:colId xmlns:a16="http://schemas.microsoft.com/office/drawing/2014/main" val="1240340681"/>
                    </a:ext>
                  </a:extLst>
                </a:gridCol>
                <a:gridCol w="2024109">
                  <a:extLst>
                    <a:ext uri="{9D8B030D-6E8A-4147-A177-3AD203B41FA5}">
                      <a16:colId xmlns:a16="http://schemas.microsoft.com/office/drawing/2014/main" val="1521468046"/>
                    </a:ext>
                  </a:extLst>
                </a:gridCol>
                <a:gridCol w="1357861">
                  <a:extLst>
                    <a:ext uri="{9D8B030D-6E8A-4147-A177-3AD203B41FA5}">
                      <a16:colId xmlns:a16="http://schemas.microsoft.com/office/drawing/2014/main" val="1341544501"/>
                    </a:ext>
                  </a:extLst>
                </a:gridCol>
                <a:gridCol w="1767839">
                  <a:extLst>
                    <a:ext uri="{9D8B030D-6E8A-4147-A177-3AD203B41FA5}">
                      <a16:colId xmlns:a16="http://schemas.microsoft.com/office/drawing/2014/main" val="1300087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Кабельный оператор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Территория оказания услуг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абонентов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Точка присоединения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565033"/>
                  </a:ext>
                </a:extLst>
              </a:tr>
              <a:tr h="305749">
                <a:tc>
                  <a:txBody>
                    <a:bodyPr/>
                    <a:lstStyle/>
                    <a:p>
                      <a:r>
                        <a:rPr lang="ru-RU" dirty="0" smtClean="0"/>
                        <a:t>ПАО "Ростелеком"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Орловская область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Сеть РТРС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975514"/>
                  </a:ext>
                </a:extLst>
              </a:tr>
              <a:tr h="305749">
                <a:tc>
                  <a:txBody>
                    <a:bodyPr/>
                    <a:lstStyle/>
                    <a:p>
                      <a:r>
                        <a:rPr lang="ru-RU" dirty="0" smtClean="0"/>
                        <a:t>ПАО "ВымпелКом"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Орловская область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Сеть РТРС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701961"/>
                  </a:ext>
                </a:extLst>
              </a:tr>
              <a:tr h="305749">
                <a:tc>
                  <a:txBody>
                    <a:bodyPr/>
                    <a:lstStyle/>
                    <a:p>
                      <a:r>
                        <a:rPr lang="ru-RU" dirty="0" smtClean="0"/>
                        <a:t>ПАО "МТС"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Орловская область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r>
                        <a:rPr lang="ru-RU" baseline="0" dirty="0" smtClean="0"/>
                        <a:t>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Сеть РТРС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701514"/>
                  </a:ext>
                </a:extLst>
              </a:tr>
              <a:tr h="375044">
                <a:tc>
                  <a:txBody>
                    <a:bodyPr/>
                    <a:lstStyle/>
                    <a:p>
                      <a:r>
                        <a:rPr lang="ru-RU" dirty="0" smtClean="0"/>
                        <a:t>ЗАО "Антенна-сервис"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Орловская область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Сеть РТРС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615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ОАО "</a:t>
                      </a:r>
                      <a:r>
                        <a:rPr lang="ru-RU" dirty="0" err="1" smtClean="0"/>
                        <a:t>Связьинформ</a:t>
                      </a:r>
                      <a:r>
                        <a:rPr lang="ru-RU" dirty="0" smtClean="0"/>
                        <a:t>"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Орловская область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459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Сеть РТРС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650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ООО "</a:t>
                      </a:r>
                      <a:r>
                        <a:rPr lang="ru-RU" dirty="0" err="1" smtClean="0"/>
                        <a:t>Нэт</a:t>
                      </a:r>
                      <a:r>
                        <a:rPr lang="ru-RU" dirty="0" smtClean="0"/>
                        <a:t> Бай </a:t>
                      </a:r>
                      <a:r>
                        <a:rPr lang="ru-RU" dirty="0" err="1" smtClean="0"/>
                        <a:t>Нэт</a:t>
                      </a:r>
                      <a:r>
                        <a:rPr lang="ru-RU" dirty="0" smtClean="0"/>
                        <a:t> Холдинг"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Орловская область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Сеть РТРС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176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АО "ИРК "ПРИНТ-ТВ"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г. Ливны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Вне РТРС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0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ООО «МЭТР»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г. Мценск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Вне РТРС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69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ООО «ВЭЛ»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г. Мценск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Вне РТРС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23317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01467" y="986791"/>
            <a:ext cx="1816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/>
                </a:solidFill>
              </a:rPr>
              <a:t>91,9 тыс. абонентов</a:t>
            </a:r>
            <a:endParaRPr lang="ru-RU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6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19135" y="470139"/>
            <a:ext cx="9342840" cy="846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Федеральное государственное унитарное предприятие</a:t>
            </a:r>
            <a:b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«Российская телевизионная и радиовещательная сеть»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90841" y="1787353"/>
            <a:ext cx="23144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alibri Light" panose="020F0302020204030204"/>
              </a:rPr>
              <a:t>С 2019 года каждый телезритель имеет возможность смотреть 20 телеканалов в цифровом качестве причем БЕСПЛАТНО!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5" name="Создать дубликат состоян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6882" y="1426769"/>
            <a:ext cx="7714862" cy="46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3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19135" y="470139"/>
            <a:ext cx="9342840" cy="846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Федеральное государственное унитарное предприятие</a:t>
            </a:r>
            <a:b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«Российская телевизионная и радиовещательная сеть»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85440" y="1571754"/>
            <a:ext cx="293298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alibri Light" panose="020F0302020204030204"/>
              </a:rPr>
              <a:t>30 объектов связи (23 новых); </a:t>
            </a:r>
          </a:p>
          <a:p>
            <a:pPr lvl="0" algn="ctr" defTabSz="719982">
              <a:defRPr/>
            </a:pPr>
            <a:endParaRPr lang="ru-RU" sz="2800" b="1" dirty="0">
              <a:solidFill>
                <a:srgbClr val="FF0000"/>
              </a:solidFill>
              <a:latin typeface="Calibri Light" panose="020F0302020204030204"/>
            </a:endParaRPr>
          </a:p>
          <a:p>
            <a:pPr lvl="0" algn="ctr" defTabSz="719982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alibri Light" panose="020F0302020204030204"/>
              </a:rPr>
              <a:t>60 цифровых передатчиков </a:t>
            </a:r>
          </a:p>
          <a:p>
            <a:pPr lvl="0" algn="ctr" defTabSz="719982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alibri Light" panose="020F0302020204030204"/>
              </a:rPr>
              <a:t>1 и 2 мультиплекса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1026" name="Picture 2" descr="http://belgorod.rtrs.ru/upload/iblock/a8b/b49d17144d3d582c91c6ad7e57e638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7" y="1536969"/>
            <a:ext cx="7385971" cy="415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83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19135" y="470139"/>
            <a:ext cx="9342840" cy="846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Федеральное государственное унитарное предприятие</a:t>
            </a:r>
            <a:b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«Российская телевизионная и радиовещательная сеть»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4" y="216541"/>
            <a:ext cx="1687293" cy="116599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00994" y="1246895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71175" y="1821051"/>
            <a:ext cx="209704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19982">
              <a:defRPr/>
            </a:pPr>
            <a:r>
              <a:rPr lang="ru-RU" sz="28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В цифровом сигнале появились местные новости на каналах Россия 1, Россия 24 и Радио России </a:t>
            </a:r>
            <a:endParaRPr lang="ru-RU" sz="28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  <a:p>
            <a:pPr lvl="0" algn="ctr" defTabSz="719982">
              <a:defRPr/>
            </a:pPr>
            <a:endParaRPr lang="ru-RU" sz="24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1028" name="Picture 4" descr="http://www.oryol.ru/images/news/642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33" y="1642951"/>
            <a:ext cx="7953375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0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864554" y="4827493"/>
            <a:ext cx="6780035" cy="792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Calibri Light" panose="020F0302020204030204"/>
              </a:rPr>
              <a:t>3 июня аналоговое телевидения прекрати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8194" name="Picture 2" descr="https://onlystands.ru/sites/4-onlystands/photoalbums/7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61" y="959234"/>
            <a:ext cx="6667500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" y="249928"/>
            <a:ext cx="1181860" cy="6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9490841" y="1417144"/>
            <a:ext cx="2627588" cy="5141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19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02050" y="1246895"/>
            <a:ext cx="471637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9982"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Calibri Light" panose="020F0302020204030204"/>
              </a:rPr>
              <a:t>18 ДЕКАБРЯ 2018 ГОДА ПОДПИСАНО </a:t>
            </a:r>
            <a:r>
              <a:rPr lang="ru-RU" sz="2200" b="1" dirty="0" err="1">
                <a:solidFill>
                  <a:srgbClr val="FF0000"/>
                </a:solidFill>
                <a:latin typeface="Calibri Light" panose="020F0302020204030204"/>
              </a:rPr>
              <a:t>т</a:t>
            </a:r>
            <a:r>
              <a:rPr lang="ru-RU" sz="2200" b="1" dirty="0" err="1" smtClean="0">
                <a:solidFill>
                  <a:srgbClr val="FF0000"/>
                </a:solidFill>
                <a:latin typeface="Calibri Light" panose="020F0302020204030204"/>
              </a:rPr>
              <a:t>ехстороннее</a:t>
            </a:r>
            <a:r>
              <a:rPr lang="ru-RU" sz="2200" b="1" dirty="0" smtClean="0">
                <a:solidFill>
                  <a:srgbClr val="FF0000"/>
                </a:solidFill>
                <a:latin typeface="Calibri Light" panose="020F0302020204030204"/>
              </a:rPr>
              <a:t> соглашение о взаимодействии по обеспечению передачи сигналов оповещения.</a:t>
            </a:r>
          </a:p>
          <a:p>
            <a:pPr lvl="0" algn="ctr" defTabSz="719982"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Calibri Light" panose="020F0302020204030204"/>
              </a:rPr>
              <a:t>ГКУ ОО «Отряд аварийно-спасательной и противопожарной службы», Федеральное казенное учреждение «Центр управления в кризисных ситуациях Главного управления МЧС России по Орловской области и Федеральное государственное унитарное предприятие «Российская телевизионная и радиовещательная сеть»</a:t>
            </a:r>
            <a:endParaRPr lang="ru-RU" sz="2200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4303" y="349823"/>
            <a:ext cx="7500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ОПОВЕЩЕНИЕ НАСЕЛЕНИЯ ИНФОРМАЦИЕЙ ГО и ЧС ПО КАНАЛАМ ЦИФРОВОГО ЭФИРНОГО ТЕЛЕВИДЕНИЯ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72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28726</TotalTime>
  <Words>1937</Words>
  <Application>Microsoft Office PowerPoint</Application>
  <PresentationFormat>Широкоэкранный</PresentationFormat>
  <Paragraphs>391</Paragraphs>
  <Slides>32</Slides>
  <Notes>32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работы с кадровым резервом на 2016 – 2017  гг.</dc:title>
  <dc:creator>achernyakov@rtrn.ru</dc:creator>
  <cp:lastModifiedBy>ashishkin_mobail</cp:lastModifiedBy>
  <cp:revision>470</cp:revision>
  <cp:lastPrinted>2019-03-28T14:47:42Z</cp:lastPrinted>
  <dcterms:created xsi:type="dcterms:W3CDTF">2016-10-11T07:24:13Z</dcterms:created>
  <dcterms:modified xsi:type="dcterms:W3CDTF">2019-03-29T06:06:51Z</dcterms:modified>
</cp:coreProperties>
</file>