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81" r:id="rId21"/>
    <p:sldId id="284" r:id="rId22"/>
    <p:sldId id="288" r:id="rId23"/>
    <p:sldId id="289" r:id="rId24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85" autoAdjust="0"/>
  </p:normalViewPr>
  <p:slideViewPr>
    <p:cSldViewPr>
      <p:cViewPr>
        <p:scale>
          <a:sx n="75" d="100"/>
          <a:sy n="75" d="100"/>
        </p:scale>
        <p:origin x="-69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2014 год</a:t>
            </a:r>
          </a:p>
        </c:rich>
      </c:tx>
      <c:layout>
        <c:manualLayout>
          <c:xMode val="edge"/>
          <c:yMode val="edge"/>
          <c:x val="1.6846801433339949E-2"/>
          <c:y val="9.369618653482951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622E-2"/>
          <c:w val="1"/>
          <c:h val="0.933712226419286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explosion val="1"/>
          <c:dPt>
            <c:idx val="0"/>
            <c:explosion val="14"/>
          </c:dPt>
          <c:dPt>
            <c:idx val="1"/>
            <c:explosion val="17"/>
          </c:dPt>
          <c:dPt>
            <c:idx val="2"/>
            <c:explosion val="50"/>
          </c:dPt>
          <c:dLbls>
            <c:dLbl>
              <c:idx val="0"/>
              <c:layout>
                <c:manualLayout>
                  <c:x val="-9.5396220486280978E-2"/>
                  <c:y val="-1.7615230252194202E-3"/>
                </c:manualLayout>
              </c:layout>
              <c:showPercent val="1"/>
            </c:dLbl>
            <c:dLbl>
              <c:idx val="1"/>
              <c:layout>
                <c:manualLayout>
                  <c:x val="3.6259030920279184E-2"/>
                  <c:y val="-1.0780052216420402E-3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8.4</c:v>
                </c:pt>
                <c:pt idx="2">
                  <c:v>206.6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Жилье ветеранам</c:v>
                </c:pt>
                <c:pt idx="1">
                  <c:v>Жилье молодым семьям</c:v>
                </c:pt>
                <c:pt idx="2">
                  <c:v>Жилье детям-сиротам</c:v>
                </c:pt>
                <c:pt idx="3">
                  <c:v>Содержание ребенка в семье опекуна</c:v>
                </c:pt>
                <c:pt idx="4">
                  <c:v>Другие вопросы в области социальной политики</c:v>
                </c:pt>
                <c:pt idx="5">
                  <c:v>Родительская плата</c:v>
                </c:pt>
                <c:pt idx="6">
                  <c:v>Улучшение жилищных условий граждан, проживающих в сельской местности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6208.1</c:v>
                </c:pt>
                <c:pt idx="1">
                  <c:v>1761</c:v>
                </c:pt>
                <c:pt idx="2">
                  <c:v>3182.3</c:v>
                </c:pt>
                <c:pt idx="3">
                  <c:v>3294.6</c:v>
                </c:pt>
                <c:pt idx="4">
                  <c:v>2022.7</c:v>
                </c:pt>
                <c:pt idx="5">
                  <c:v>543.29999999999995</c:v>
                </c:pt>
                <c:pt idx="6">
                  <c:v>937.9</c:v>
                </c:pt>
              </c:numCache>
            </c:numRef>
          </c:val>
        </c:ser>
        <c:dLbls/>
      </c:pie3DChart>
    </c:plotArea>
    <c:legend>
      <c:legendPos val="tr"/>
      <c:layout>
        <c:manualLayout>
          <c:xMode val="edge"/>
          <c:yMode val="edge"/>
          <c:x val="0.6492706692913387"/>
          <c:y val="1.1731727574750875E-3"/>
          <c:w val="0.33822933070866146"/>
          <c:h val="0.99882682724252492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217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864,1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тыс. рублей (78,1% всех расходов)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20223709358582295"/>
                  <c:y val="8.33333333333333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60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984,5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тыс. рублей (21,9% всех расходов)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Непрограммные направления деятельности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913595.6</c:v>
                </c:pt>
                <c:pt idx="1">
                  <c:v>28273.7</c:v>
                </c:pt>
              </c:numCache>
            </c:numRef>
          </c:val>
        </c:ser>
        <c:dLbls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 algn="l">
              <a:defRPr/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7223339918752989"/>
          <c:y val="5.806585216021747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2561011739436359"/>
          <c:w val="1"/>
          <c:h val="0.87438988260563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explosion val="34"/>
          <c:dPt>
            <c:idx val="0"/>
            <c:spPr>
              <a:solidFill>
                <a:srgbClr val="0066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11009254690655289"/>
                  <c:y val="-4.27834407288079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2.0690863408339248E-2"/>
                  <c:y val="2.22660445135725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</c:v>
                </c:pt>
                <c:pt idx="1">
                  <c:v>21.2</c:v>
                </c:pt>
                <c:pt idx="2">
                  <c:v>144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79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0079237227609636"/>
          <c:w val="0.74323950777955894"/>
          <c:h val="0.799207627723903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Pt>
            <c:idx val="0"/>
            <c:spPr>
              <a:solidFill>
                <a:srgbClr val="0099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5.8839229503600127E-2"/>
                  <c:y val="-2.2506626247877221E-2"/>
                </c:manualLayout>
              </c:layout>
              <c:showPercent val="1"/>
            </c:dLbl>
            <c:dLbl>
              <c:idx val="1"/>
              <c:layout>
                <c:manualLayout>
                  <c:x val="2.278635707143651E-2"/>
                  <c:y val="4.8582697160632959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96.5</c:v>
                </c:pt>
                <c:pt idx="1">
                  <c:v>19.8</c:v>
                </c:pt>
                <c:pt idx="2">
                  <c:v>166.1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644"/>
          <c:y val="0"/>
          <c:w val="0.3527241682141139"/>
          <c:h val="0.6875743964956275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3.4022830329776621E-3"/>
          <c:y val="0"/>
          <c:w val="0.79798124671488424"/>
          <c:h val="0.8763411630386223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 w="28575">
                <a:solidFill>
                  <a:srgbClr val="0070C0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5.3761416798693708E-2"/>
                  <c:y val="3.994827997834756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</a:t>
                    </a:r>
                    <a:r>
                      <a:rPr lang="ru-RU" baseline="0" dirty="0" smtClean="0"/>
                      <a:t> 374,9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3761430477369053E-2"/>
                  <c:y val="4.4444444444444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</a:t>
                    </a:r>
                    <a:r>
                      <a:rPr lang="ru-RU" baseline="0" dirty="0" smtClean="0"/>
                      <a:t> 710,3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5.5254803546184846E-2"/>
                  <c:y val="6.11111111111111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</a:t>
                    </a:r>
                    <a:r>
                      <a:rPr lang="ru-RU" baseline="0" dirty="0" smtClean="0"/>
                      <a:t> 777,1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5.3783939973056236E-2"/>
                  <c:y val="7.15405144109283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</a:t>
                    </a:r>
                    <a:r>
                      <a:rPr lang="ru-RU" baseline="0" dirty="0" smtClean="0"/>
                      <a:t> 003,3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1.358695905870403E-2"/>
                  <c:y val="3.83027772327897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93</a:t>
                    </a:r>
                    <a:r>
                      <a:rPr lang="ru-RU" baseline="0" dirty="0" smtClean="0"/>
                      <a:t> 992,1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96</a:t>
                    </a:r>
                    <a:r>
                      <a:rPr lang="ru-RU" baseline="0" smtClean="0"/>
                      <a:t> 469,2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15511.3</c:v>
                </c:pt>
                <c:pt idx="1">
                  <c:v>60374.9</c:v>
                </c:pt>
                <c:pt idx="2">
                  <c:v>67710.3</c:v>
                </c:pt>
                <c:pt idx="3">
                  <c:v>87777.1</c:v>
                </c:pt>
                <c:pt idx="4">
                  <c:v>70003.3</c:v>
                </c:pt>
                <c:pt idx="5">
                  <c:v>93992.1</c:v>
                </c:pt>
                <c:pt idx="6">
                  <c:v>96469.2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0"/>
              <c:layout>
                <c:manualLayout>
                  <c:x val="-5.9746279358315939E-2"/>
                  <c:y val="-5.50710086586123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5383,3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5.8207701478547209E-2"/>
                  <c:y val="-4.93689235475018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1 900,4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7844357162929611E-2"/>
                  <c:y val="-5.96517644611591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8 197,1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5.9712319546194173E-2"/>
                  <c:y val="-6.82781700378444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7 353,1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6305895983546182E-2"/>
                  <c:y val="-7.3687143508877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8 370,5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5.0639331390816521E-2"/>
                  <c:y val="-5.50710086586123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ru-RU" baseline="0" dirty="0" smtClean="0"/>
                      <a:t> 237,7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19</a:t>
                    </a:r>
                    <a:r>
                      <a:rPr lang="ru-RU" baseline="0" smtClean="0"/>
                      <a:t> 785,4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#,##0.0</c:formatCode>
                <c:ptCount val="7"/>
                <c:pt idx="0" formatCode="General">
                  <c:v>5383.3</c:v>
                </c:pt>
                <c:pt idx="1">
                  <c:v>11900.4</c:v>
                </c:pt>
                <c:pt idx="2" formatCode="General">
                  <c:v>8197.1</c:v>
                </c:pt>
                <c:pt idx="3" formatCode="General">
                  <c:v>7353.1</c:v>
                </c:pt>
                <c:pt idx="4" formatCode="General">
                  <c:v>8370.5</c:v>
                </c:pt>
                <c:pt idx="5" formatCode="General">
                  <c:v>21237.7</c:v>
                </c:pt>
                <c:pt idx="6" formatCode="General">
                  <c:v>19785.400000000001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Итого налоговых и неналоговых доходов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990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5.9746162657930639E-2"/>
                  <c:y val="-7.26012712535486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r>
                      <a:rPr lang="ru-RU" baseline="0" dirty="0" smtClean="0"/>
                      <a:t> 894,6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7156637124353144E-2"/>
                  <c:y val="-0.110868886908546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</a:t>
                    </a:r>
                    <a:r>
                      <a:rPr lang="ru-RU" baseline="0" dirty="0" smtClean="0"/>
                      <a:t> 275,3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6793292808735553E-2"/>
                  <c:y val="-9.40557432152928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75</a:t>
                    </a:r>
                    <a:r>
                      <a:rPr lang="ru-RU" baseline="0" dirty="0" smtClean="0"/>
                      <a:t> 907,4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6.2721668890263899E-2"/>
                  <c:y val="-5.277777777777776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95 </a:t>
                    </a:r>
                    <a:r>
                      <a:rPr lang="ru-RU" dirty="0" smtClean="0"/>
                      <a:t>130,2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7.1681907303158626E-2"/>
                  <c:y val="-6.38888888888888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</a:t>
                    </a:r>
                    <a:r>
                      <a:rPr lang="ru-RU" baseline="0" dirty="0" smtClean="0"/>
                      <a:t> 373,8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2.9878682947459618E-2"/>
                  <c:y val="-7.15405144109283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115</a:t>
                    </a:r>
                    <a:r>
                      <a:rPr lang="ru-RU" baseline="0" dirty="0" smtClean="0"/>
                      <a:t> 229,8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1.4820948932844995E-3"/>
                  <c:y val="-3.002030507248603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20894.599999999995</c:v>
                </c:pt>
                <c:pt idx="1">
                  <c:v>72275.3</c:v>
                </c:pt>
                <c:pt idx="2" formatCode="#,##0.0">
                  <c:v>75907.399999999994</c:v>
                </c:pt>
                <c:pt idx="3" formatCode="#,##0.0">
                  <c:v>95130.2</c:v>
                </c:pt>
                <c:pt idx="4" formatCode="#,##0.0">
                  <c:v>78373.8</c:v>
                </c:pt>
                <c:pt idx="5">
                  <c:v>115229.8</c:v>
                </c:pt>
                <c:pt idx="6">
                  <c:v>116254.6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marker val="1"/>
        <c:axId val="102619776"/>
        <c:axId val="102650240"/>
      </c:lineChart>
      <c:catAx>
        <c:axId val="1026197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02650240"/>
        <c:crosses val="autoZero"/>
        <c:auto val="1"/>
        <c:lblAlgn val="ctr"/>
        <c:lblOffset val="100"/>
      </c:catAx>
      <c:valAx>
        <c:axId val="1026502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2619776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752713517358949"/>
          <c:y val="0.2731773892735323"/>
          <c:w val="0.2247286482641051"/>
          <c:h val="0.49028416777220846"/>
        </c:manualLayout>
      </c:layout>
      <c:spPr>
        <a:ln w="38100"/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263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explosion val="25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33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Pt>
            <c:idx val="7"/>
            <c:spPr>
              <a:solidFill>
                <a:srgbClr val="FF66FF"/>
              </a:solidFill>
            </c:spPr>
          </c:dPt>
          <c:dPt>
            <c:idx val="8"/>
            <c:spPr>
              <a:solidFill>
                <a:srgbClr val="00FFFF"/>
              </a:solidFill>
            </c:spPr>
          </c:dPt>
          <c:dLbls>
            <c:dLbl>
              <c:idx val="0"/>
              <c:layout>
                <c:manualLayout>
                  <c:x val="-0.13117474126806419"/>
                  <c:y val="-0.149667831193294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72,1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3.3423781538397802E-5"/>
                  <c:y val="-1.74018274769841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16,0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-1.5994034418060226E-2"/>
                  <c:y val="-9.02436792420702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7,0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-7.6601960092973912E-3"/>
                  <c:y val="-1.61549769767701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1,3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-3.6115864240978589E-2"/>
                  <c:y val="-4.7666257056173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16,1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-1.5768298538796455E-2"/>
                  <c:y val="-9.91245978806414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5.9922720451023349E-3"/>
                  <c:y val="-6.50048793606068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2,5</a:t>
                    </a:r>
                    <a:endParaRPr lang="en-US" dirty="0"/>
                  </a:p>
                </c:rich>
              </c:tx>
              <c:showPercent val="1"/>
            </c:dLbl>
            <c:dLbl>
              <c:idx val="8"/>
              <c:layout>
                <c:manualLayout>
                  <c:x val="4.6859334647717861E-2"/>
                  <c:y val="-2.88641270816079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Percent val="1"/>
            </c:dLbl>
            <c:dLbl>
              <c:idx val="9"/>
              <c:tx>
                <c:rich>
                  <a:bodyPr/>
                  <a:lstStyle/>
                  <a:p>
                    <a:r>
                      <a:rPr lang="ru-RU" dirty="0" smtClean="0"/>
                      <a:t>0,3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Платежи за пользование природными ресурсами</c:v>
                </c:pt>
                <c:pt idx="6">
                  <c:v>Платные услуги и компенсация затрат государства</c:v>
                </c:pt>
                <c:pt idx="7">
                  <c:v>Доходы от продажи имущества</c:v>
                </c:pt>
                <c:pt idx="8">
                  <c:v>Штрафы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72102.100000000006</c:v>
                </c:pt>
                <c:pt idx="1">
                  <c:v>16015.6</c:v>
                </c:pt>
                <c:pt idx="2">
                  <c:v>7004.2</c:v>
                </c:pt>
                <c:pt idx="3">
                  <c:v>1347.4</c:v>
                </c:pt>
                <c:pt idx="4">
                  <c:v>16117.4</c:v>
                </c:pt>
                <c:pt idx="5">
                  <c:v>118</c:v>
                </c:pt>
                <c:pt idx="6">
                  <c:v>59.5</c:v>
                </c:pt>
                <c:pt idx="7">
                  <c:v>2508.6</c:v>
                </c:pt>
                <c:pt idx="8">
                  <c:v>968.9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egendEntry>
        <c:idx val="4"/>
        <c:txPr>
          <a:bodyPr/>
          <a:lstStyle/>
          <a:p>
            <a:pPr>
              <a:defRPr sz="1200">
                <a:solidFill>
                  <a:srgbClr val="0033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69103656636788169"/>
          <c:w val="1"/>
          <c:h val="0.30896348709691723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view3D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3.6074423103315316E-2"/>
          <c:y val="7.2430760511311962E-2"/>
          <c:w val="0.95119276152778887"/>
          <c:h val="0.608273206269262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-3.2096106968506704E-3"/>
                  <c:y val="0.15466981124480533"/>
                </c:manualLayout>
              </c:layout>
              <c:showVal val="1"/>
            </c:dLbl>
            <c:dLbl>
              <c:idx val="1"/>
              <c:layout>
                <c:manualLayout>
                  <c:x val="-3.4253897092666645E-3"/>
                  <c:y val="0.23303590261307519"/>
                </c:manualLayout>
              </c:layout>
              <c:showVal val="1"/>
            </c:dLbl>
            <c:dLbl>
              <c:idx val="2"/>
              <c:layout>
                <c:manualLayout>
                  <c:x val="5.4545760088281509E-3"/>
                  <c:y val="0.2324681315602615"/>
                </c:manualLayout>
              </c:layout>
              <c:showVal val="1"/>
            </c:dLbl>
            <c:dLbl>
              <c:idx val="3"/>
              <c:layout>
                <c:manualLayout>
                  <c:x val="8.0180166722838477E-3"/>
                  <c:y val="0.25890219122190938"/>
                </c:manualLayout>
              </c:layout>
              <c:showVal val="1"/>
            </c:dLbl>
            <c:dLbl>
              <c:idx val="4"/>
              <c:layout>
                <c:manualLayout>
                  <c:x val="8.8633942633825034E-3"/>
                  <c:y val="0.21929930490815033"/>
                </c:manualLayout>
              </c:layout>
              <c:showVal val="1"/>
            </c:dLbl>
            <c:dLbl>
              <c:idx val="5"/>
              <c:layout>
                <c:manualLayout>
                  <c:x val="1.0777980784581359E-2"/>
                  <c:y val="0.2870890754489438"/>
                </c:manualLayout>
              </c:layout>
              <c:showVal val="1"/>
            </c:dLbl>
            <c:dLbl>
              <c:idx val="6"/>
              <c:layout>
                <c:manualLayout>
                  <c:x val="-3.7337121272239602E-3"/>
                  <c:y val="0.2222607310942907"/>
                </c:manualLayout>
              </c:layout>
              <c:showVal val="1"/>
            </c:dLbl>
            <c:dLbl>
              <c:idx val="7"/>
              <c:layout>
                <c:manualLayout>
                  <c:x val="-3.2978361881359601E-3"/>
                  <c:y val="0.27466090724219056"/>
                </c:manualLayout>
              </c:layout>
              <c:showVal val="1"/>
            </c:dLbl>
            <c:dLbl>
              <c:idx val="8"/>
              <c:layout>
                <c:manualLayout>
                  <c:x val="1.1648215557748486E-2"/>
                  <c:y val="0.1773319470139389"/>
                </c:manualLayout>
              </c:layout>
              <c:showVal val="1"/>
            </c:dLbl>
            <c:dLbl>
              <c:idx val="9"/>
              <c:layout>
                <c:manualLayout>
                  <c:x val="6.67409503519217E-3"/>
                  <c:y val="0.25223083103487698"/>
                </c:manualLayout>
              </c:layout>
              <c:showVal val="1"/>
            </c:dLbl>
            <c:dLbl>
              <c:idx val="10"/>
              <c:layout>
                <c:manualLayout>
                  <c:x val="9.1861875291167489E-3"/>
                  <c:y val="0.18802922863643173"/>
                </c:manualLayout>
              </c:layout>
              <c:showVal val="1"/>
            </c:dLbl>
            <c:dLbl>
              <c:idx val="11"/>
              <c:layout>
                <c:manualLayout>
                  <c:x val="2.5230973402581795E-2"/>
                  <c:y val="0.295464151326181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 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4033.8</c:v>
                </c:pt>
                <c:pt idx="1">
                  <c:v>4904.1000000000004</c:v>
                </c:pt>
                <c:pt idx="2">
                  <c:v>19726.599999999995</c:v>
                </c:pt>
                <c:pt idx="3">
                  <c:v>8591.7000000000007</c:v>
                </c:pt>
                <c:pt idx="4">
                  <c:v>8295.7999999999975</c:v>
                </c:pt>
                <c:pt idx="5">
                  <c:v>9852.4</c:v>
                </c:pt>
                <c:pt idx="6">
                  <c:v>9754.9</c:v>
                </c:pt>
                <c:pt idx="7">
                  <c:v>6727.9</c:v>
                </c:pt>
                <c:pt idx="8">
                  <c:v>11489.3</c:v>
                </c:pt>
                <c:pt idx="9">
                  <c:v>10401.5</c:v>
                </c:pt>
                <c:pt idx="10">
                  <c:v>7904.5</c:v>
                </c:pt>
                <c:pt idx="11">
                  <c:v>13547.3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2"/>
              <c:layout>
                <c:manualLayout>
                  <c:x val="7.4104744664224981E-3"/>
                  <c:y val="-2.3004690300111583E-2"/>
                </c:manualLayout>
              </c:layout>
              <c:showVal val="1"/>
            </c:dLbl>
            <c:dLbl>
              <c:idx val="3"/>
              <c:layout>
                <c:manualLayout>
                  <c:x val="1.0374664252991498E-2"/>
                  <c:y val="-3.5785073800173588E-2"/>
                </c:manualLayout>
              </c:layout>
              <c:showVal val="1"/>
            </c:dLbl>
            <c:dLbl>
              <c:idx val="4"/>
              <c:layout>
                <c:manualLayout>
                  <c:x val="2.9641897865690004E-3"/>
                  <c:y val="-1.7892536900086787E-2"/>
                </c:manualLayout>
              </c:layout>
              <c:showVal val="1"/>
            </c:dLbl>
            <c:dLbl>
              <c:idx val="5"/>
              <c:layout>
                <c:manualLayout>
                  <c:x val="-2.964189786569055E-3"/>
                  <c:y val="-2.044861360009919E-2"/>
                </c:manualLayout>
              </c:layout>
              <c:showVal val="1"/>
            </c:dLbl>
            <c:dLbl>
              <c:idx val="6"/>
              <c:layout>
                <c:manualLayout>
                  <c:x val="1.3338854039560501E-2"/>
                  <c:y val="-5.3677610700260357E-2"/>
                </c:manualLayout>
              </c:layout>
              <c:showVal val="1"/>
            </c:dLbl>
            <c:dLbl>
              <c:idx val="7"/>
              <c:layout>
                <c:manualLayout>
                  <c:x val="1.6303043826129498E-2"/>
                  <c:y val="-2.5560767000123987E-3"/>
                </c:manualLayout>
              </c:layout>
              <c:showVal val="1"/>
            </c:dLbl>
            <c:dLbl>
              <c:idx val="8"/>
              <c:layout>
                <c:manualLayout>
                  <c:x val="1.0374664252991498E-2"/>
                  <c:y val="-4.345330390021078E-2"/>
                </c:manualLayout>
              </c:layout>
              <c:showVal val="1"/>
            </c:dLbl>
            <c:dLbl>
              <c:idx val="9"/>
              <c:layout>
                <c:manualLayout>
                  <c:x val="1.3338854039560501E-2"/>
                  <c:y val="-5.8789764100285163E-2"/>
                </c:manualLayout>
              </c:layout>
              <c:showVal val="1"/>
            </c:dLbl>
            <c:dLbl>
              <c:idx val="10"/>
              <c:layout>
                <c:manualLayout>
                  <c:x val="1.0374547552606308E-2"/>
                  <c:y val="-3.8341150500185966E-2"/>
                </c:manualLayout>
              </c:layout>
              <c:showVal val="1"/>
            </c:dLbl>
            <c:dLbl>
              <c:idx val="11"/>
              <c:layout>
                <c:manualLayout>
                  <c:x val="1.0868570329434444E-16"/>
                  <c:y val="-3.8341150500185994E-2"/>
                </c:manualLayout>
              </c:layout>
              <c:showVal val="1"/>
            </c:dLbl>
            <c:showVal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 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6004</c:v>
                </c:pt>
                <c:pt idx="1">
                  <c:v>10093.1</c:v>
                </c:pt>
                <c:pt idx="2">
                  <c:v>11613.8</c:v>
                </c:pt>
                <c:pt idx="3">
                  <c:v>9174.6</c:v>
                </c:pt>
                <c:pt idx="4">
                  <c:v>6453.7</c:v>
                </c:pt>
                <c:pt idx="5">
                  <c:v>10850.2</c:v>
                </c:pt>
                <c:pt idx="6">
                  <c:v>8218.5</c:v>
                </c:pt>
                <c:pt idx="7">
                  <c:v>8234.7000000000007</c:v>
                </c:pt>
                <c:pt idx="8">
                  <c:v>10192.6</c:v>
                </c:pt>
                <c:pt idx="9">
                  <c:v>12318.1</c:v>
                </c:pt>
                <c:pt idx="10">
                  <c:v>8741.7000000000007</c:v>
                </c:pt>
                <c:pt idx="11">
                  <c:v>14359.6</c:v>
                </c:pt>
              </c:numCache>
            </c:numRef>
          </c:val>
        </c:ser>
        <c:dLbls>
          <c:showVal val="1"/>
        </c:dLbls>
        <c:gapWidth val="75"/>
        <c:shape val="cylinder"/>
        <c:axId val="103596416"/>
        <c:axId val="103597952"/>
        <c:axId val="103563712"/>
      </c:bar3DChart>
      <c:catAx>
        <c:axId val="103596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3597952"/>
        <c:crosses val="autoZero"/>
        <c:auto val="1"/>
        <c:lblAlgn val="ctr"/>
        <c:lblOffset val="600"/>
      </c:catAx>
      <c:valAx>
        <c:axId val="1035979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3596416"/>
        <c:crosses val="autoZero"/>
        <c:crossBetween val="between"/>
      </c:valAx>
      <c:serAx>
        <c:axId val="103563712"/>
        <c:scaling>
          <c:orientation val="minMax"/>
        </c:scaling>
        <c:delete val="1"/>
        <c:axPos val="b"/>
        <c:majorTickMark val="none"/>
        <c:tickLblPos val="none"/>
        <c:crossAx val="103597952"/>
        <c:crosses val="autoZero"/>
      </c:ser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4.2375875761799658E-2"/>
          <c:y val="0.1011884029648215"/>
          <c:w val="0.18052639342594057"/>
          <c:h val="6.1341010419132182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B3D8EF"/>
              </a:solidFill>
            </c:spPr>
          </c:dPt>
          <c:dPt>
            <c:idx val="1"/>
            <c:spPr>
              <a:solidFill>
                <a:srgbClr val="CCCCFF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3"/>
              <c:layout>
                <c:manualLayout>
                  <c:x val="9.8890416815787849E-2"/>
                  <c:y val="6.463495188101488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4835.4000000000005</c:v>
                </c:pt>
                <c:pt idx="1">
                  <c:v>36122.199999999997</c:v>
                </c:pt>
                <c:pt idx="2">
                  <c:v>118276.7</c:v>
                </c:pt>
                <c:pt idx="3">
                  <c:v>6829.6</c:v>
                </c:pt>
              </c:numCache>
            </c:numRef>
          </c:val>
        </c:ser>
        <c:dLbls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1169628495384597E-3"/>
          <c:w val="0.75027376357598063"/>
          <c:h val="0.629327015194769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37"/>
            <c:spPr>
              <a:solidFill>
                <a:srgbClr val="FF66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66FF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explosion val="23"/>
            <c:spPr>
              <a:solidFill>
                <a:srgbClr val="00FFFF"/>
              </a:solidFill>
              <a:ln>
                <a:solidFill>
                  <a:srgbClr val="00FFFF"/>
                </a:solidFill>
              </a:ln>
            </c:spPr>
          </c:dPt>
          <c:dPt>
            <c:idx val="6"/>
            <c:explosion val="29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CCCCFF"/>
              </a:solidFill>
            </c:spPr>
          </c:dPt>
          <c:dPt>
            <c:idx val="8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rgbClr val="8969D9"/>
              </a:solidFill>
            </c:spPr>
          </c:dPt>
          <c:dLbls>
            <c:dLbl>
              <c:idx val="0"/>
              <c:layout>
                <c:manualLayout>
                  <c:x val="1.7196846074122717E-2"/>
                  <c:y val="-1.20018870689086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6,8%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4.2163270244037342E-2"/>
                  <c:y val="1.517242850633343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0,1</a:t>
                    </a:r>
                    <a:r>
                      <a: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1.1954612279304128E-2"/>
                  <c:y val="-3.25426804429137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2.0126227393627218E-2"/>
                  <c:y val="1.02393493569207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3,6%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1.862606978532097E-2"/>
                  <c:y val="3.195357520661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5"/>
              <c:layout>
                <c:manualLayout>
                  <c:x val="0.12019115783511296"/>
                  <c:y val="-3.6565784156027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62,9%</a:t>
                    </a:r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-5.8001584433525995E-2"/>
                  <c:y val="-5.500596552073926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7"/>
              <c:layout>
                <c:manualLayout>
                  <c:x val="-4.677362615062379E-2"/>
                  <c:y val="-5.331935743049485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8"/>
              <c:layout>
                <c:manualLayout>
                  <c:x val="-3.1872926424192212E-2"/>
                  <c:y val="-5.337973719506207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0,1%</a:t>
                    </a:r>
                    <a:endParaRPr lang="en-US" dirty="0"/>
                  </a:p>
                </c:rich>
              </c:tx>
              <c:showPercent val="1"/>
            </c:dLbl>
            <c:dLbl>
              <c:idx val="9"/>
              <c:layout>
                <c:manualLayout>
                  <c:x val="6.5137946625440923E-3"/>
                  <c:y val="-1.385836356346879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en-US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0"/>
              <c:layout>
                <c:manualLayout>
                  <c:x val="3.8528606495731442E-2"/>
                  <c:y val="-1.2001283271262935E-2"/>
                </c:manualLayout>
              </c:layout>
              <c:showPercent val="1"/>
            </c:dLbl>
            <c:dLbl>
              <c:idx val="11"/>
              <c:layout>
                <c:manualLayout>
                  <c:x val="4.1730310681657647E-2"/>
                  <c:y val="-9.495724307605117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60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29501.8</c:v>
                </c:pt>
                <c:pt idx="1">
                  <c:v>506.9</c:v>
                </c:pt>
                <c:pt idx="2">
                  <c:v>34056.9</c:v>
                </c:pt>
                <c:pt idx="3">
                  <c:v>11108.7</c:v>
                </c:pt>
                <c:pt idx="4">
                  <c:v>161315.29999999999</c:v>
                </c:pt>
                <c:pt idx="5">
                  <c:v>15305.2</c:v>
                </c:pt>
                <c:pt idx="6">
                  <c:v>17949.8</c:v>
                </c:pt>
                <c:pt idx="7">
                  <c:v>751.1</c:v>
                </c:pt>
                <c:pt idx="8">
                  <c:v>8352.7999999999975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6236959225645753"/>
          <c:y val="0.52059936174563526"/>
          <c:w val="0.33763040774354264"/>
          <c:h val="0.46418232112696017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оплату труда с начислениями</c:v>
                </c:pt>
              </c:strCache>
            </c:strRef>
          </c:tx>
          <c:dLbls>
            <c:dLbl>
              <c:idx val="0"/>
              <c:layout>
                <c:manualLayout>
                  <c:x val="-8.3581830231481968E-3"/>
                  <c:y val="-7.6661373700722124E-2"/>
                </c:manualLayout>
              </c:layout>
              <c:showVal val="1"/>
            </c:dLbl>
            <c:dLbl>
              <c:idx val="1"/>
              <c:layout>
                <c:manualLayout>
                  <c:x val="3.6218793100308948E-2"/>
                  <c:y val="-5.5366547672743849E-2"/>
                </c:manualLayout>
              </c:layout>
              <c:showVal val="1"/>
            </c:dLbl>
            <c:dLbl>
              <c:idx val="2"/>
              <c:layout>
                <c:manualLayout>
                  <c:x val="-2.7860610077160741E-3"/>
                  <c:y val="-4.222985259869453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164157.4</c:v>
                </c:pt>
                <c:pt idx="1">
                  <c:v>157349.20000000001</c:v>
                </c:pt>
                <c:pt idx="2">
                  <c:v>163819.79999999999</c:v>
                </c:pt>
              </c:numCache>
            </c:numRef>
          </c:val>
        </c:ser>
        <c:dLbls>
          <c:showVal val="1"/>
        </c:dLbls>
        <c:shape val="cylinder"/>
        <c:axId val="105180160"/>
        <c:axId val="105181952"/>
        <c:axId val="0"/>
      </c:bar3DChart>
      <c:catAx>
        <c:axId val="1051801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5181952"/>
        <c:crosses val="autoZero"/>
        <c:auto val="1"/>
        <c:lblAlgn val="ctr"/>
        <c:lblOffset val="100"/>
      </c:catAx>
      <c:valAx>
        <c:axId val="105181952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051801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8197FE9-8FC5-4AEC-9052-49F4795F1425}" type="presOf" srcId="{031D0A9D-7AAA-4A7D-8880-53AFBA15D9A2}" destId="{D0F036D9-75DF-4219-A98A-A383FCE60C96}" srcOrd="0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E38C9C7-2217-4665-A262-F672DC7CD21C}" type="presOf" srcId="{031D0A9D-7AAA-4A7D-8880-53AFBA15D9A2}" destId="{D0F036D9-75DF-4219-A98A-A383FCE60C96}" srcOrd="0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16 402,1 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136 515,0 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805,7 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5 757,3 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4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4"/>
      <dgm:spPr/>
    </dgm:pt>
    <dgm:pt modelId="{566083D9-89B6-435D-846D-36DACD77A22D}" type="pres">
      <dgm:prSet presAssocID="{F84F6C66-5521-40C2-99FF-C86F056ED85A}" presName="dstNode" presStyleLbl="node1" presStyleIdx="0" presStyleCnt="4"/>
      <dgm:spPr/>
    </dgm:pt>
    <dgm:pt modelId="{854879FE-BE8F-4624-AAD6-7DAD88595B55}" type="pres">
      <dgm:prSet presAssocID="{A42DB187-3135-4C98-9D1D-37EECE5C3DAA}" presName="text_1" presStyleLbl="node1" presStyleIdx="0" presStyleCnt="4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4"/>
      <dgm:spPr/>
    </dgm:pt>
    <dgm:pt modelId="{AC8E7858-2E8A-4A1B-8B00-797726621971}" type="pres">
      <dgm:prSet presAssocID="{0B81E8B2-E67E-483E-BE2D-6EED1DA71F03}" presName="text_2" presStyleLbl="node1" presStyleIdx="1" presStyleCnt="4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4"/>
      <dgm:spPr/>
    </dgm:pt>
    <dgm:pt modelId="{0130D58D-5938-4C4C-A6C0-F4782DA4FC11}" type="pres">
      <dgm:prSet presAssocID="{6986C4B9-B145-472D-B5FE-F8225511AC7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56DF9-4E53-4300-85A6-0FC6FD131702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4"/>
      <dgm:spPr/>
    </dgm:pt>
    <dgm:pt modelId="{849344DB-E78A-498F-90ED-828610AA5ACD}" type="pres">
      <dgm:prSet presAssocID="{57D1A95B-FCA3-4CCF-BC28-0705EF0DA07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5F895-DF23-48CE-AC95-A663F1C325AD}" type="pres">
      <dgm:prSet presAssocID="{57D1A95B-FCA3-4CCF-BC28-0705EF0DA074}" presName="accent_4" presStyleCnt="0"/>
      <dgm:spPr/>
    </dgm:pt>
    <dgm:pt modelId="{22575A18-223C-4A93-B3F0-1CA215286AC0}" type="pres">
      <dgm:prSet presAssocID="{57D1A95B-FCA3-4CCF-BC28-0705EF0DA074}" presName="accentRepeatNode" presStyleLbl="solidFgAcc1" presStyleIdx="3" presStyleCnt="4"/>
      <dgm:spPr/>
    </dgm:pt>
  </dgm:ptLst>
  <dgm:cxnLst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0094AF9F-4963-4454-9735-990DD3080CF5}" type="presOf" srcId="{6986C4B9-B145-472D-B5FE-F8225511AC7D}" destId="{0130D58D-5938-4C4C-A6C0-F4782DA4FC11}" srcOrd="0" destOrd="0" presId="urn:microsoft.com/office/officeart/2008/layout/VerticalCurvedList"/>
    <dgm:cxn modelId="{02DF88C0-07CE-49E7-91D1-17FD22084D01}" srcId="{F84F6C66-5521-40C2-99FF-C86F056ED85A}" destId="{57D1A95B-FCA3-4CCF-BC28-0705EF0DA074}" srcOrd="3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1AB65DAB-F339-4DD7-8EB9-5EF865D21B71}" type="presOf" srcId="{57D1A95B-FCA3-4CCF-BC28-0705EF0DA074}" destId="{849344DB-E78A-498F-90ED-828610AA5ACD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C9EB60FD-0E5C-4CA2-8317-49FF00ECB878}" type="presParOf" srcId="{3170B91E-7745-44B8-97A4-A475B63696D5}" destId="{0130D58D-5938-4C4C-A6C0-F4782DA4FC11}" srcOrd="5" destOrd="0" presId="urn:microsoft.com/office/officeart/2008/layout/VerticalCurvedList"/>
    <dgm:cxn modelId="{661852CA-099B-4F6D-B1DF-8B8E1646E5C6}" type="presParOf" srcId="{3170B91E-7745-44B8-97A4-A475B63696D5}" destId="{F6F56DF9-4E53-4300-85A6-0FC6FD131702}" srcOrd="6" destOrd="0" presId="urn:microsoft.com/office/officeart/2008/layout/VerticalCurvedList"/>
    <dgm:cxn modelId="{730E371B-1612-4A33-BBDE-27F8E04BC28C}" type="presParOf" srcId="{F6F56DF9-4E53-4300-85A6-0FC6FD131702}" destId="{7FF197B5-19DF-437E-8EA4-F5EF1D7448A3}" srcOrd="0" destOrd="0" presId="urn:microsoft.com/office/officeart/2008/layout/VerticalCurvedList"/>
    <dgm:cxn modelId="{3EFFEFFF-692B-401A-8B0C-E402F5007129}" type="presParOf" srcId="{3170B91E-7745-44B8-97A4-A475B63696D5}" destId="{849344DB-E78A-498F-90ED-828610AA5ACD}" srcOrd="7" destOrd="0" presId="urn:microsoft.com/office/officeart/2008/layout/VerticalCurvedList"/>
    <dgm:cxn modelId="{C4160022-C302-4020-A1C5-23AB7B2861FD}" type="presParOf" srcId="{3170B91E-7745-44B8-97A4-A475B63696D5}" destId="{1825F895-DF23-48CE-AC95-A663F1C325AD}" srcOrd="8" destOrd="0" presId="urn:microsoft.com/office/officeart/2008/layout/VerticalCurvedList"/>
    <dgm:cxn modelId="{BA58F49D-3EEB-4A9A-842F-0120897C0ECA}" type="presParOf" srcId="{1825F895-DF23-48CE-AC95-A663F1C325AD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70C41E0-FE5E-44C7-8B1B-4DCD4DF08726}" type="presOf" srcId="{BA8011C4-1321-487E-B3F8-E4DCA511D498}" destId="{41632E52-6ACB-4CF5-996F-0458F0717869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2 716,7 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Дополнительное образование в сфере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условий для повышения качества муниципальных услуг РДК, СДК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236,3 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Музейное обслуживание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Другие вопросы в области культуры, кинематографии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1 835,2 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5797,0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6 875,1 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 custScaleY="131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0.10256</cdr:x>
      <cdr:y>0.61111</cdr:y>
    </cdr:from>
    <cdr:to>
      <cdr:x>0.10256</cdr:x>
      <cdr:y>0.61111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864096" y="2376264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0.79487</cdr:x>
      <cdr:y>0.09259</cdr:y>
    </cdr:from>
    <cdr:to>
      <cdr:x>0.98033</cdr:x>
      <cdr:y>0.22222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6696744" y="360040"/>
          <a:ext cx="1562472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тыс.руб.</a:t>
          </a:r>
          <a:r>
            <a:rPr lang="ru-RU" dirty="0" smtClean="0"/>
            <a:t>.</a:t>
          </a:r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0.61667</cdr:x>
      <cdr:y>0.08523</cdr:y>
    </cdr:from>
    <cdr:to>
      <cdr:x>0.83571</cdr:x>
      <cdr:y>0.16398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54351" y="389657"/>
          <a:ext cx="144016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Дотации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0.75905</cdr:x>
      <cdr:y>0.57347</cdr:y>
    </cdr:from>
    <cdr:to>
      <cdr:x>0.94524</cdr:x>
      <cdr:y>0.69947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90455" y="2621905"/>
          <a:ext cx="1224131" cy="576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Субсидии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0.21143</cdr:x>
      <cdr:y>0.77822</cdr:y>
    </cdr:from>
    <cdr:to>
      <cdr:x>0.44143</cdr:x>
      <cdr:y>0.91997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90055" y="3558009"/>
          <a:ext cx="1512159" cy="648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Субвенции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0.11265</cdr:x>
      <cdr:y>0.11673</cdr:y>
    </cdr:from>
    <cdr:to>
      <cdr:x>0.37514</cdr:x>
      <cdr:y>0.21123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958007" y="533673"/>
          <a:ext cx="22322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dirty="0" smtClean="0"/>
            <a:t>Иные МБТ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0.02046</cdr:x>
      <cdr:y>0.69565</cdr:y>
    </cdr:from>
    <cdr:to>
      <cdr:x>0.64628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6" y="3456384"/>
          <a:ext cx="5612640" cy="151216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2016 году сохранилась социальная направленность бюджета муниципального образования «Колпнянский район». 70,0%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47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26.04.2017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8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5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                           Колпнянского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2016 год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Управление финансов и экономики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администрации Колпнянского района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Орловской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(48674) 2-16-00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(48674) 2-17-21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finkolpna@mail.ru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303410 </a:t>
            </a:r>
            <a:r>
              <a:rPr lang="ru-RU" sz="1100" dirty="0" smtClean="0">
                <a:solidFill>
                  <a:schemeClr val="tx1"/>
                </a:solidFill>
              </a:rPr>
              <a:t>Орловская обл., </a:t>
            </a:r>
            <a:r>
              <a:rPr lang="ru-RU" sz="1100" dirty="0" err="1" smtClean="0">
                <a:solidFill>
                  <a:schemeClr val="tx1"/>
                </a:solidFill>
              </a:rPr>
              <a:t>пгт</a:t>
            </a:r>
            <a:r>
              <a:rPr lang="ru-RU" sz="1100" dirty="0" smtClean="0">
                <a:solidFill>
                  <a:schemeClr val="tx1"/>
                </a:solidFill>
              </a:rPr>
              <a:t>. Колпна, ул. Торговая, 25.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Начальник управления финансов  Тарасова О.Н.</a:t>
            </a:r>
            <a:endParaRPr lang="ru-RU" sz="1100" dirty="0"/>
          </a:p>
        </p:txBody>
      </p:sp>
    </p:spTree>
    <p:controls>
      <p:control spid="1048" name="SapphireHiddenControl" r:id="rId2" imgW="6095880" imgH="4067280"/>
    </p:controls>
    <p:extLst>
      <p:ext uri="{BB962C8B-B14F-4D97-AF65-F5344CB8AC3E}">
        <p14:creationId xmlns:p14="http://schemas.microsoft.com/office/powerpoint/2010/main" xmlns="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2015-2016 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бюджета Колпнянского района с разбивкой по месяцам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27030277"/>
              </p:ext>
            </p:extLst>
          </p:nvPr>
        </p:nvGraphicFramePr>
        <p:xfrm>
          <a:off x="323528" y="1412776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бюджет  Колпнянского района</a:t>
            </a:r>
            <a:br>
              <a:rPr lang="ru-RU" sz="2000" dirty="0" smtClean="0">
                <a:solidFill>
                  <a:srgbClr val="1F512B"/>
                </a:solidFill>
              </a:rPr>
            </a:br>
            <a:r>
              <a:rPr lang="ru-RU" sz="2000" dirty="0" smtClean="0">
                <a:solidFill>
                  <a:srgbClr val="1F512B"/>
                </a:solidFill>
              </a:rPr>
              <a:t> в 2016 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94884371"/>
              </p:ext>
            </p:extLst>
          </p:nvPr>
        </p:nvGraphicFramePr>
        <p:xfrm>
          <a:off x="301625" y="1527172"/>
          <a:ext cx="8504238" cy="483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147003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2016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</a:t>
                      </a:r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2016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01.01.2017 г.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9827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r>
                        <a:rPr lang="ru-RU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322,9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r>
                        <a:rPr lang="ru-RU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968,6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r>
                        <a:rPr lang="ru-RU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063,9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2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2 619,0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4 835,4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4 835,4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2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4 601,2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36 133,5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36 122,2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2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115 292,9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119 418,5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118 276,7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2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6 809,8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8 581,2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6 829,6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бюджет Колпнянского района в 2016 году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553039997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3871913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от других бюджетов бюджетной системы Российской Федерации в 2016 году составил         166 063,9 тыс.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39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912114204"/>
              </p:ext>
            </p:extLst>
          </p:nvPr>
        </p:nvGraphicFramePr>
        <p:xfrm>
          <a:off x="179512" y="980727"/>
          <a:ext cx="8784979" cy="535250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32288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632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288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250 351,7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289 183,9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278 848,5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36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25 855,9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30 439,6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29 501,8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52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9 699,0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37 003,3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34 056,9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938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7 766,6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15 383,5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11 108,7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938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158 369,0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161 324,8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161 315,3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16 890,7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15 320,9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15 305,1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21 575,5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18 743,9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949,8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2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8140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8140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8 744,6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9 670,7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8352,8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бюджета </a:t>
            </a:r>
          </a:p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Колпнянского района по разделам в 2015-2016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бюджета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Колпнянского района в 2016 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94982087"/>
              </p:ext>
            </p:extLst>
          </p:nvPr>
        </p:nvGraphicFramePr>
        <p:xfrm>
          <a:off x="0" y="1196752"/>
          <a:ext cx="89685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30666122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212894508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483768" y="1412776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бюджета Колпнянского района на выплату заработной платы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53936294"/>
              </p:ext>
            </p:extLst>
          </p:nvPr>
        </p:nvGraphicFramePr>
        <p:xfrm>
          <a:off x="192146" y="1700808"/>
          <a:ext cx="855631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бюджета Колпнянского района в 2016 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76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278 848,5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70,0%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195 321,3 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57,9 %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0,3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,4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5,5 %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2016 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954270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Колпнянского района на образование в 2016 году составил 161 315,3 тыс.руб.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4"/>
          <p:cNvSpPr/>
          <p:nvPr/>
        </p:nvSpPr>
        <p:spPr>
          <a:xfrm>
            <a:off x="4178157" y="1773979"/>
            <a:ext cx="787683" cy="861770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02689" tIns="16510" rIns="102689" bIns="1651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kern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261506810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088309910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2016 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17 460,3</a:t>
            </a: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8976552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127023" cy="3816424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2016 году составил 17 949,9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200856843"/>
              </p:ext>
            </p:extLst>
          </p:nvPr>
        </p:nvGraphicFramePr>
        <p:xfrm>
          <a:off x="2555776" y="1413024"/>
          <a:ext cx="6192688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Колпнянского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Колпнянского районного Совета народных депутатов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Орловской области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от 25 декабря 2015  года № 312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«О бюджете Колпнянского района»</a:t>
            </a:r>
          </a:p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а 2016 год»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>
              <a:solidFill>
                <a:srgbClr val="1F512B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136904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35217122"/>
              </p:ext>
            </p:extLst>
          </p:nvPr>
        </p:nvGraphicFramePr>
        <p:xfrm>
          <a:off x="1115616" y="1527175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16561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ВСЕГО   278 848,5 тыс.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на реализацию муниципальных программ за 2016 год (1)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56550481"/>
              </p:ext>
            </p:extLst>
          </p:nvPr>
        </p:nvGraphicFramePr>
        <p:xfrm>
          <a:off x="323528" y="1124744"/>
          <a:ext cx="8504238" cy="532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5829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01.01.2017 г.</a:t>
                      </a:r>
                      <a:endParaRPr lang="ru-RU" sz="1600" dirty="0"/>
                    </a:p>
                  </a:txBody>
                  <a:tcPr/>
                </a:tc>
              </a:tr>
              <a:tr h="373308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864,0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39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"Противодействие экстремизму и профилактика терроризма на территории Колпнянского района Орловской области на 2015-2017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91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муниципальной службы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районе на 2015-2017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39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"Профилактика правонарушений и противодействие преступности на территории Колпнянского района Орловской области на 2015-2017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39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"Поддержка и развитие малого предпринимательства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районе Орловской области на 2014-2017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39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"Профилактика наркомании, алкоголизма 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табакокурения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муниципальном образовании Колпнянский район Орловской области на 2015-2018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91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"О противодействии коррупции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районе Орловской области на 2015-2017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91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"Улучшение условий и охраны труда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районе Орловской области на 2015-2017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91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дорожного хозяйства Колпнянского района на 2015-2017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429,3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Расходы </a:t>
            </a:r>
            <a:r>
              <a:rPr lang="ru-RU" sz="2000" dirty="0">
                <a:solidFill>
                  <a:srgbClr val="1F512B"/>
                </a:solidFill>
              </a:rPr>
              <a:t>на реализацию муниципальных </a:t>
            </a:r>
            <a:r>
              <a:rPr lang="ru-RU" sz="2000" dirty="0" smtClean="0">
                <a:solidFill>
                  <a:srgbClr val="1F512B"/>
                </a:solidFill>
              </a:rPr>
              <a:t>программ за 2016 год </a:t>
            </a:r>
            <a:r>
              <a:rPr lang="ru-RU" sz="2200" dirty="0" smtClean="0">
                <a:solidFill>
                  <a:srgbClr val="1F512B"/>
                </a:solidFill>
              </a:rPr>
              <a:t>(2)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66240874"/>
              </p:ext>
            </p:extLst>
          </p:nvPr>
        </p:nvGraphicFramePr>
        <p:xfrm>
          <a:off x="323528" y="1340768"/>
          <a:ext cx="8504238" cy="3994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01.01.2017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системы образования Колпнянского района на 2015-2018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887,3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"Устойчивое развитие сельских территорий на 2014-2017 годы и на период до 2020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046,6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"Организация временной занятости несовершеннолетних граждан в возрасте от 14 до 18 лет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районе на 2016 год"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"Создание условий для эффективного и ответственного управления муниципальными финансами Колпнянского района на 2015-2017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780,8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"Энергосбережение и повышение энергетической эффективности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Колпнянском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районе на 2015-2017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1 570,8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"Культура Колпнянского района на 2015-2018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15 244,2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"Обеспечение жильем молодых семей Колпнянского района на 2016-2018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761,0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2016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1. Обеспечение сбалансированности и устойчивости бюджета;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2. Обеспечение системного подхода к повышению эффективности бюджетных расходов;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3. Обеспечение открытости деятельности органов местного самоуправления;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4. Обеспечение эффективности и стабильности налоговой системы, способствующей созданию основы бюджетной основы бюджетной устойчивости среднесрочной и долгосрочной перспективе;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5. Сохранение и развитие налогового потенциала;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2016 </a:t>
            </a:r>
            <a:r>
              <a:rPr lang="ru-RU" sz="2400" dirty="0" smtClean="0">
                <a:solidFill>
                  <a:srgbClr val="006600"/>
                </a:solidFill>
              </a:rPr>
              <a:t>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7. Реализация мер по обеспечению устойчивого развития экономики и социальной стабильности;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8. Повышение эффективности использования имущества, находящегося в муниципальной собственности;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9. Осуществление мониторинга поступления налогов, сборов и иных обязательных платежей;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10. Повышение качества администрирования доходов;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11. Проведение оценки эффективности налоговых льгот.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бюджета Колпнянского района за 2016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46176849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235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801,9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278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804,6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282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318,5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101,3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106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479,0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109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836,0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116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254,6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105,8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129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322,9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168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968,6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166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063,9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98,3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249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803,2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289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183,9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278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848,5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96,4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-14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001,3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-10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379,3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470,0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бюджета Колпнянского района за 2014-2016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5421264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13799310"/>
              </p:ext>
            </p:extLst>
          </p:nvPr>
        </p:nvGraphicFramePr>
        <p:xfrm>
          <a:off x="3923928" y="1340769"/>
          <a:ext cx="489654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35200444"/>
              </p:ext>
            </p:extLst>
          </p:nvPr>
        </p:nvGraphicFramePr>
        <p:xfrm>
          <a:off x="395536" y="3789042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бюджет Колпнянского района за 2010-2016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42409054"/>
              </p:ext>
            </p:extLst>
          </p:nvPr>
        </p:nvGraphicFramePr>
        <p:xfrm>
          <a:off x="287524" y="1268760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518591282"/>
              </p:ext>
            </p:extLst>
          </p:nvPr>
        </p:nvGraphicFramePr>
        <p:xfrm>
          <a:off x="179510" y="980728"/>
          <a:ext cx="8784978" cy="53934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115 229,8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109 836,0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116 254,6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76 840,1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68 215,0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72 102,1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10 482,5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14 640,0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16 015,6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327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5 639,7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6 883,0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004,2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1 273,0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Доходы от использования имущества, находящегося в муниципальной собственности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18 448,7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15 136,0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16 117,4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Платежи за пользование природными ресурсами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Доходы от оказания платных услуг, компенсация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1 481,5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2 499,0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Безвозмездные</a:t>
                      </a:r>
                      <a:r>
                        <a:rPr lang="ru-RU" sz="1200" b="1" i="1" baseline="0" dirty="0" smtClean="0"/>
                        <a:t> поступления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144 035,7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168 968,6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166 063,9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259 265,5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278 804,6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282 318,5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2016 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бюджета Колпнянского района в 2016 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462364784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27984" y="1988840"/>
            <a:ext cx="4464496" cy="1944216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2016 году поступление налога на доходы физических лиц в бюджет Колпнянского района составило 72 102,1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17911</TotalTime>
  <Words>1495</Words>
  <Application>Microsoft Office PowerPoint</Application>
  <PresentationFormat>Экран (4:3)</PresentationFormat>
  <Paragraphs>488</Paragraphs>
  <Slides>23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Официальная</vt:lpstr>
      <vt:lpstr>Лист</vt:lpstr>
      <vt:lpstr>Отчет                                                           об исполнении бюджета                            Колпнянского района за 2016 год</vt:lpstr>
      <vt:lpstr>Слайд 2</vt:lpstr>
      <vt:lpstr>Основные направления бюджетной  и налоговой политики в 2016 году</vt:lpstr>
      <vt:lpstr>Основные направления бюджетной  и налоговой политики в 2016 году (продолжение)</vt:lpstr>
      <vt:lpstr>Основные характеристики бюджета Колпнянского района за 2016 год</vt:lpstr>
      <vt:lpstr>Характеристика доходной части бюджета Колпнянского района за 2014-2016 годы</vt:lpstr>
      <vt:lpstr>Динамика поступления налоговых и неналоговых доходов в бюджет Колпнянского района за 2010-2016 годы, тыс.руб.</vt:lpstr>
      <vt:lpstr>Слайд 8</vt:lpstr>
      <vt:lpstr>Структура налоговых и неналоговых доходов  бюджета Колпнянского района в 2016 году</vt:lpstr>
      <vt:lpstr>Динамика поступления в 2015-2016 годах налоговых и неналоговых доходов бюджета Колпнянского района с разбивкой по месяцам</vt:lpstr>
      <vt:lpstr>Безвозмездные поступления в бюджет  Колпнянского района  в 2016 году</vt:lpstr>
      <vt:lpstr>Безвозмездные поступления в бюджет Колпнянского района в 2016 году</vt:lpstr>
      <vt:lpstr>Слайд 13</vt:lpstr>
      <vt:lpstr>Структура расходов бюджета  Колпнянского района в 2016 году</vt:lpstr>
      <vt:lpstr>Расходы бюджета Колпнянского района на выплату заработной платы</vt:lpstr>
      <vt:lpstr>Расходы социальной направленности бюджета Колпнянского района в 2016 году</vt:lpstr>
      <vt:lpstr>Расходы на образование в 2016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Слайд 20</vt:lpstr>
      <vt:lpstr>Расходы на реализацию муниципальных программ</vt:lpstr>
      <vt:lpstr>Расходы на реализацию муниципальных программ за 2016 год (1)</vt:lpstr>
      <vt:lpstr>Расходы на реализацию муниципальных программ за 2016 год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Киреева</cp:lastModifiedBy>
  <cp:revision>420</cp:revision>
  <cp:lastPrinted>2016-03-17T09:45:27Z</cp:lastPrinted>
  <dcterms:created xsi:type="dcterms:W3CDTF">2014-01-10T08:52:59Z</dcterms:created>
  <dcterms:modified xsi:type="dcterms:W3CDTF">2017-04-26T05:42:55Z</dcterms:modified>
</cp:coreProperties>
</file>