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1" r:id="rId5"/>
    <p:sldId id="262" r:id="rId6"/>
    <p:sldId id="267" r:id="rId7"/>
    <p:sldId id="263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FF9999"/>
    <a:srgbClr val="00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rgbClr val="FFFF99"/>
        </a:solidFill>
      </c:spPr>
    </c:floor>
    <c:sideWall>
      <c:thickness val="0"/>
      <c:spPr>
        <a:solidFill>
          <a:srgbClr val="CCFF99"/>
        </a:solidFill>
      </c:spPr>
    </c:sideWall>
    <c:backWall>
      <c:thickness val="0"/>
      <c:spPr>
        <a:solidFill>
          <a:srgbClr val="CCFF99"/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777777777777796E-2"/>
                  <c:y val="-1.6666666666666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148148148148199E-2"/>
                  <c:y val="-4.7222222222222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12679.3</c:v>
                </c:pt>
                <c:pt idx="1">
                  <c:v>17879.2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08641975308643E-3"/>
                  <c:y val="-2.777777777777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888888888888919E-2"/>
                  <c:y val="-1.9444444444444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13139.6</c:v>
                </c:pt>
                <c:pt idx="1">
                  <c:v>24987.1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9531136"/>
        <c:axId val="69532672"/>
        <c:axId val="0"/>
      </c:bar3DChart>
      <c:catAx>
        <c:axId val="69531136"/>
        <c:scaling>
          <c:orientation val="minMax"/>
        </c:scaling>
        <c:delete val="0"/>
        <c:axPos val="b"/>
        <c:majorTickMark val="out"/>
        <c:minorTickMark val="none"/>
        <c:tickLblPos val="nextTo"/>
        <c:crossAx val="69532672"/>
        <c:crosses val="autoZero"/>
        <c:auto val="1"/>
        <c:lblAlgn val="ctr"/>
        <c:lblOffset val="100"/>
        <c:noMultiLvlLbl val="0"/>
      </c:catAx>
      <c:valAx>
        <c:axId val="6953267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695311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 13139,6 тыс.руб.</c:v>
                </c:pt>
              </c:strCache>
            </c:strRef>
          </c:tx>
          <c:explosion val="25"/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ЕСХН</c:v>
                </c:pt>
                <c:pt idx="3">
                  <c:v>Имущество физ. Лиц</c:v>
                </c:pt>
                <c:pt idx="4">
                  <c:v>Земельный налог</c:v>
                </c:pt>
                <c:pt idx="5">
                  <c:v>Аренда земли</c:v>
                </c:pt>
                <c:pt idx="6">
                  <c:v>Аренда имущества</c:v>
                </c:pt>
                <c:pt idx="7">
                  <c:v>Продажа земли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8005.6</c:v>
                </c:pt>
                <c:pt idx="1">
                  <c:v>1021.5</c:v>
                </c:pt>
                <c:pt idx="2">
                  <c:v>185.7</c:v>
                </c:pt>
                <c:pt idx="3">
                  <c:v>149.9</c:v>
                </c:pt>
                <c:pt idx="4">
                  <c:v>3203.2</c:v>
                </c:pt>
                <c:pt idx="5">
                  <c:v>79.099999999999994</c:v>
                </c:pt>
                <c:pt idx="6">
                  <c:v>147.19999999999999</c:v>
                </c:pt>
                <c:pt idx="7">
                  <c:v>322.5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Общий объем расходов </a:t>
            </a:r>
            <a:r>
              <a:rPr lang="ru-RU" dirty="0" smtClean="0"/>
              <a:t>25 354,1 </a:t>
            </a:r>
            <a:r>
              <a:rPr lang="ru-RU" dirty="0"/>
              <a:t>тыс. руб.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расходов 25354,1 тыс. руб.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политика</c:v>
                </c:pt>
                <c:pt idx="4">
                  <c:v>Физическая культура и спорт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6511.7</c:v>
                </c:pt>
                <c:pt idx="1">
                  <c:v>11667.8</c:v>
                </c:pt>
                <c:pt idx="2">
                  <c:v>7026.7</c:v>
                </c:pt>
                <c:pt idx="3">
                  <c:v>112.9</c:v>
                </c:pt>
                <c:pt idx="4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029005054923685"/>
          <c:y val="0.1810384951881015"/>
          <c:w val="0.32045069019150385"/>
          <c:h val="0.63925634295713041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rgbClr val="FFFF99"/>
        </a:solidFill>
      </c:spPr>
    </c:floor>
    <c:sideWall>
      <c:thickness val="0"/>
      <c:spPr>
        <a:solidFill>
          <a:srgbClr val="FFFFCC"/>
        </a:solidFill>
      </c:spPr>
    </c:sideWall>
    <c:backWall>
      <c:thickness val="0"/>
      <c:spPr>
        <a:solidFill>
          <a:srgbClr val="FFFFCC"/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892E-2"/>
                  <c:y val="-4.444444444444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7399.3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296296296296302E-3"/>
                  <c:y val="-2.777777777777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Лист1!$C$2</c:f>
              <c:numCache>
                <c:formatCode>#,##0.0</c:formatCode>
                <c:ptCount val="1"/>
                <c:pt idx="0">
                  <c:v>7173.5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2499712"/>
        <c:axId val="22501248"/>
        <c:axId val="0"/>
      </c:bar3DChart>
      <c:catAx>
        <c:axId val="22499712"/>
        <c:scaling>
          <c:orientation val="minMax"/>
        </c:scaling>
        <c:delete val="0"/>
        <c:axPos val="b"/>
        <c:majorTickMark val="out"/>
        <c:minorTickMark val="none"/>
        <c:tickLblPos val="nextTo"/>
        <c:crossAx val="22501248"/>
        <c:crosses val="autoZero"/>
        <c:auto val="1"/>
        <c:lblAlgn val="ctr"/>
        <c:lblOffset val="100"/>
        <c:noMultiLvlLbl val="0"/>
      </c:catAx>
      <c:valAx>
        <c:axId val="2250124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224997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Лист1!$A$2:$A$3</c:f>
              <c:strCache>
                <c:ptCount val="2"/>
                <c:pt idx="0">
                  <c:v>2015г.</c:v>
                </c:pt>
                <c:pt idx="1">
                  <c:v>2016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4642.8999999999996</c:v>
                </c:pt>
                <c:pt idx="1">
                  <c:v>7081.2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Лист1!$A$2:$A$3</c:f>
              <c:strCache>
                <c:ptCount val="2"/>
                <c:pt idx="0">
                  <c:v>2015г.</c:v>
                </c:pt>
                <c:pt idx="1">
                  <c:v>2016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4400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Всего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invertIfNegative val="0"/>
          <c:cat>
            <c:strRef>
              <c:f>Лист1!$A$2:$A$3</c:f>
              <c:strCache>
                <c:ptCount val="2"/>
                <c:pt idx="0">
                  <c:v>2015г.</c:v>
                </c:pt>
                <c:pt idx="1">
                  <c:v>2016 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4642.8999999999996</c:v>
                </c:pt>
                <c:pt idx="1">
                  <c:v>11481.2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551552"/>
        <c:axId val="22569728"/>
        <c:axId val="0"/>
      </c:bar3DChart>
      <c:catAx>
        <c:axId val="22551552"/>
        <c:scaling>
          <c:orientation val="minMax"/>
        </c:scaling>
        <c:delete val="0"/>
        <c:axPos val="b"/>
        <c:majorTickMark val="out"/>
        <c:minorTickMark val="none"/>
        <c:tickLblPos val="nextTo"/>
        <c:crossAx val="22569728"/>
        <c:crosses val="autoZero"/>
        <c:auto val="1"/>
        <c:lblAlgn val="ctr"/>
        <c:lblOffset val="100"/>
        <c:noMultiLvlLbl val="0"/>
      </c:catAx>
      <c:valAx>
        <c:axId val="22569728"/>
        <c:scaling>
          <c:orientation val="minMax"/>
        </c:scaling>
        <c:delete val="0"/>
        <c:axPos val="l"/>
        <c:majorGridlines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225515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8360F0-13B0-4562-9170-9E3E499123E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8ED272-3CD2-4C12-87DA-E07FEB250EB1}">
      <dgm:prSet phldrT="[Текст]" custT="1"/>
      <dgm:spPr/>
      <dgm:t>
        <a:bodyPr/>
        <a:lstStyle/>
        <a:p>
          <a:r>
            <a:rPr lang="ru-RU" sz="28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Направления бюджетной политики</a:t>
          </a:r>
          <a:endParaRPr lang="ru-RU" sz="2800" b="1" i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8F70628-794D-472D-A2AE-74BD3496291B}" type="parTrans" cxnId="{2975CB99-46F0-4FC8-986B-785E1A62DFCA}">
      <dgm:prSet/>
      <dgm:spPr/>
      <dgm:t>
        <a:bodyPr/>
        <a:lstStyle/>
        <a:p>
          <a:endParaRPr lang="ru-RU"/>
        </a:p>
      </dgm:t>
    </dgm:pt>
    <dgm:pt modelId="{E3984BE5-749D-4CC0-990C-9F74C0DF07D4}" type="sibTrans" cxnId="{2975CB99-46F0-4FC8-986B-785E1A62DFCA}">
      <dgm:prSet/>
      <dgm:spPr/>
      <dgm:t>
        <a:bodyPr/>
        <a:lstStyle/>
        <a:p>
          <a:endParaRPr lang="ru-RU"/>
        </a:p>
      </dgm:t>
    </dgm:pt>
    <dgm:pt modelId="{C1D03200-F847-4C85-BDE1-75313FF1AC7C}">
      <dgm:prSet phldrT="[Текст]" custT="1"/>
      <dgm:spPr/>
      <dgm:t>
        <a:bodyPr/>
        <a:lstStyle/>
        <a:p>
          <a:r>
            <a:rPr lang="ru-RU" sz="2800" b="0" i="1" dirty="0" smtClean="0">
              <a:latin typeface="Times New Roman" pitchFamily="18" charset="0"/>
              <a:cs typeface="Times New Roman" pitchFamily="18" charset="0"/>
            </a:rPr>
            <a:t>Наращивание налогового потенциала городского поселения</a:t>
          </a:r>
          <a:endParaRPr lang="ru-RU" sz="2800" b="0" i="1" dirty="0">
            <a:latin typeface="Times New Roman" pitchFamily="18" charset="0"/>
            <a:cs typeface="Times New Roman" pitchFamily="18" charset="0"/>
          </a:endParaRPr>
        </a:p>
      </dgm:t>
    </dgm:pt>
    <dgm:pt modelId="{AA9921B5-EE27-4001-BEF2-C9E3ED987961}" type="parTrans" cxnId="{B7AAC202-9703-45AF-8704-6E9DB544182E}">
      <dgm:prSet/>
      <dgm:spPr/>
      <dgm:t>
        <a:bodyPr/>
        <a:lstStyle/>
        <a:p>
          <a:endParaRPr lang="ru-RU"/>
        </a:p>
      </dgm:t>
    </dgm:pt>
    <dgm:pt modelId="{616F80F5-76C2-4BCE-A332-268420D294BD}" type="sibTrans" cxnId="{B7AAC202-9703-45AF-8704-6E9DB544182E}">
      <dgm:prSet/>
      <dgm:spPr/>
      <dgm:t>
        <a:bodyPr/>
        <a:lstStyle/>
        <a:p>
          <a:endParaRPr lang="ru-RU"/>
        </a:p>
      </dgm:t>
    </dgm:pt>
    <dgm:pt modelId="{A30F3A8D-B126-4D92-BB56-4D992CC1A9F3}">
      <dgm:prSet phldrT="[Текст]" custT="1"/>
      <dgm:spPr/>
      <dgm:t>
        <a:bodyPr/>
        <a:lstStyle/>
        <a:p>
          <a:r>
            <a:rPr lang="ru-RU" sz="24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Результаты исполнения по бюджету </a:t>
          </a:r>
          <a:r>
            <a:rPr lang="ru-RU" sz="24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муниципального образования-</a:t>
          </a:r>
          <a:r>
            <a:rPr lang="ru-RU" sz="2400" b="1" i="1" dirty="0" err="1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п.г.т</a:t>
          </a:r>
          <a:r>
            <a:rPr lang="ru-RU" sz="24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. Колпна </a:t>
          </a:r>
          <a:r>
            <a:rPr lang="ru-RU" sz="24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 2016 году</a:t>
          </a:r>
          <a:endParaRPr lang="ru-RU" sz="2400" b="1" i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C7973F3-C287-47FB-A496-63C1DFB58290}" type="parTrans" cxnId="{B307B299-937A-467C-855A-4D4DABF77EEF}">
      <dgm:prSet/>
      <dgm:spPr/>
      <dgm:t>
        <a:bodyPr/>
        <a:lstStyle/>
        <a:p>
          <a:endParaRPr lang="ru-RU"/>
        </a:p>
      </dgm:t>
    </dgm:pt>
    <dgm:pt modelId="{5A345152-AFB7-495B-8C80-463068823280}" type="sibTrans" cxnId="{B307B299-937A-467C-855A-4D4DABF77EEF}">
      <dgm:prSet/>
      <dgm:spPr/>
      <dgm:t>
        <a:bodyPr/>
        <a:lstStyle/>
        <a:p>
          <a:endParaRPr lang="ru-RU"/>
        </a:p>
      </dgm:t>
    </dgm:pt>
    <dgm:pt modelId="{A520C879-A2C5-425E-B176-D27882CEA366}">
      <dgm:prSet phldrT="[Текст]" custT="1"/>
      <dgm:spPr/>
      <dgm:t>
        <a:bodyPr/>
        <a:lstStyle/>
        <a:p>
          <a:pPr algn="l"/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Собственные доходы по налоговым и неналоговым поступлениям бюджета </a:t>
          </a:r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муниципального образования-поселок городского типа Колпна Колпнянского района </a:t>
          </a:r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составили </a:t>
          </a:r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13 139,6 </a:t>
          </a:r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руб. или </a:t>
          </a:r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94,5 </a:t>
          </a:r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 к плановым назначениям</a:t>
          </a:r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2200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CFC9D3-52F4-4164-9CB6-080D22C5F102}" type="parTrans" cxnId="{6DCF58E7-2FA3-4FD6-BA1E-CB835BDCA32E}">
      <dgm:prSet/>
      <dgm:spPr/>
      <dgm:t>
        <a:bodyPr/>
        <a:lstStyle/>
        <a:p>
          <a:endParaRPr lang="ru-RU"/>
        </a:p>
      </dgm:t>
    </dgm:pt>
    <dgm:pt modelId="{11052705-E2A2-4876-BAB4-BE45F390E7E6}" type="sibTrans" cxnId="{6DCF58E7-2FA3-4FD6-BA1E-CB835BDCA32E}">
      <dgm:prSet/>
      <dgm:spPr/>
      <dgm:t>
        <a:bodyPr/>
        <a:lstStyle/>
        <a:p>
          <a:endParaRPr lang="ru-RU"/>
        </a:p>
      </dgm:t>
    </dgm:pt>
    <dgm:pt modelId="{A08F7EF3-18D6-4661-B613-B490162EE8A2}" type="pres">
      <dgm:prSet presAssocID="{FE8360F0-13B0-4562-9170-9E3E499123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899F2A-CBC2-4B52-BDA1-61CCE675EA83}" type="pres">
      <dgm:prSet presAssocID="{258ED272-3CD2-4C12-87DA-E07FEB250EB1}" presName="linNode" presStyleCnt="0"/>
      <dgm:spPr/>
    </dgm:pt>
    <dgm:pt modelId="{345D0B5E-A1DE-4536-B3A5-A72C5E6DA05F}" type="pres">
      <dgm:prSet presAssocID="{258ED272-3CD2-4C12-87DA-E07FEB250EB1}" presName="parentText" presStyleLbl="node1" presStyleIdx="0" presStyleCnt="2" custScaleY="60123" custLinFactNeighborY="-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3D27BE-9460-4FA5-8071-996AA45C078F}" type="pres">
      <dgm:prSet presAssocID="{258ED272-3CD2-4C12-87DA-E07FEB250EB1}" presName="descendantText" presStyleLbl="alignAccFollowNode1" presStyleIdx="0" presStyleCnt="2" custScaleY="66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55B5F6-BAC2-49AE-A95A-DF7CB34DC17E}" type="pres">
      <dgm:prSet presAssocID="{E3984BE5-749D-4CC0-990C-9F74C0DF07D4}" presName="sp" presStyleCnt="0"/>
      <dgm:spPr/>
    </dgm:pt>
    <dgm:pt modelId="{4C4346F2-2731-4DD3-8653-6599F3C4EC58}" type="pres">
      <dgm:prSet presAssocID="{A30F3A8D-B126-4D92-BB56-4D992CC1A9F3}" presName="linNode" presStyleCnt="0"/>
      <dgm:spPr/>
    </dgm:pt>
    <dgm:pt modelId="{5E48308C-54F6-450C-90F7-201BFBA14C42}" type="pres">
      <dgm:prSet presAssocID="{A30F3A8D-B126-4D92-BB56-4D992CC1A9F3}" presName="parentText" presStyleLbl="node1" presStyleIdx="1" presStyleCnt="2" custScaleY="1360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57F12D-F5EF-47CC-9BB1-1EB6C75068BD}" type="pres">
      <dgm:prSet presAssocID="{A30F3A8D-B126-4D92-BB56-4D992CC1A9F3}" presName="descendantText" presStyleLbl="alignAccFollowNode1" presStyleIdx="1" presStyleCnt="2" custScaleY="162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AAAF82-00EE-4C21-956A-25C317180AAA}" type="presOf" srcId="{A30F3A8D-B126-4D92-BB56-4D992CC1A9F3}" destId="{5E48308C-54F6-450C-90F7-201BFBA14C42}" srcOrd="0" destOrd="0" presId="urn:microsoft.com/office/officeart/2005/8/layout/vList5"/>
    <dgm:cxn modelId="{6DCF58E7-2FA3-4FD6-BA1E-CB835BDCA32E}" srcId="{A30F3A8D-B126-4D92-BB56-4D992CC1A9F3}" destId="{A520C879-A2C5-425E-B176-D27882CEA366}" srcOrd="0" destOrd="0" parTransId="{F9CFC9D3-52F4-4164-9CB6-080D22C5F102}" sibTransId="{11052705-E2A2-4876-BAB4-BE45F390E7E6}"/>
    <dgm:cxn modelId="{2975CB99-46F0-4FC8-986B-785E1A62DFCA}" srcId="{FE8360F0-13B0-4562-9170-9E3E499123EA}" destId="{258ED272-3CD2-4C12-87DA-E07FEB250EB1}" srcOrd="0" destOrd="0" parTransId="{C8F70628-794D-472D-A2AE-74BD3496291B}" sibTransId="{E3984BE5-749D-4CC0-990C-9F74C0DF07D4}"/>
    <dgm:cxn modelId="{5D3D93A6-AB95-4A70-8130-5F8D07ADA12E}" type="presOf" srcId="{258ED272-3CD2-4C12-87DA-E07FEB250EB1}" destId="{345D0B5E-A1DE-4536-B3A5-A72C5E6DA05F}" srcOrd="0" destOrd="0" presId="urn:microsoft.com/office/officeart/2005/8/layout/vList5"/>
    <dgm:cxn modelId="{E3AFF7FC-2092-4831-BF93-19F5ABBFCFFE}" type="presOf" srcId="{C1D03200-F847-4C85-BDE1-75313FF1AC7C}" destId="{AE3D27BE-9460-4FA5-8071-996AA45C078F}" srcOrd="0" destOrd="0" presId="urn:microsoft.com/office/officeart/2005/8/layout/vList5"/>
    <dgm:cxn modelId="{11C59005-67CD-4F0C-96DC-FA252C73FABB}" type="presOf" srcId="{FE8360F0-13B0-4562-9170-9E3E499123EA}" destId="{A08F7EF3-18D6-4661-B613-B490162EE8A2}" srcOrd="0" destOrd="0" presId="urn:microsoft.com/office/officeart/2005/8/layout/vList5"/>
    <dgm:cxn modelId="{B307B299-937A-467C-855A-4D4DABF77EEF}" srcId="{FE8360F0-13B0-4562-9170-9E3E499123EA}" destId="{A30F3A8D-B126-4D92-BB56-4D992CC1A9F3}" srcOrd="1" destOrd="0" parTransId="{5C7973F3-C287-47FB-A496-63C1DFB58290}" sibTransId="{5A345152-AFB7-495B-8C80-463068823280}"/>
    <dgm:cxn modelId="{B7AAC202-9703-45AF-8704-6E9DB544182E}" srcId="{258ED272-3CD2-4C12-87DA-E07FEB250EB1}" destId="{C1D03200-F847-4C85-BDE1-75313FF1AC7C}" srcOrd="0" destOrd="0" parTransId="{AA9921B5-EE27-4001-BEF2-C9E3ED987961}" sibTransId="{616F80F5-76C2-4BCE-A332-268420D294BD}"/>
    <dgm:cxn modelId="{DF17247F-CD03-4F8D-B731-2A353F34D6DB}" type="presOf" srcId="{A520C879-A2C5-425E-B176-D27882CEA366}" destId="{E857F12D-F5EF-47CC-9BB1-1EB6C75068BD}" srcOrd="0" destOrd="0" presId="urn:microsoft.com/office/officeart/2005/8/layout/vList5"/>
    <dgm:cxn modelId="{79A595F7-81EE-41A6-BFCC-C8BF0C8FF946}" type="presParOf" srcId="{A08F7EF3-18D6-4661-B613-B490162EE8A2}" destId="{FF899F2A-CBC2-4B52-BDA1-61CCE675EA83}" srcOrd="0" destOrd="0" presId="urn:microsoft.com/office/officeart/2005/8/layout/vList5"/>
    <dgm:cxn modelId="{C90FC276-1E5E-4A0B-BCB2-A23224D3A763}" type="presParOf" srcId="{FF899F2A-CBC2-4B52-BDA1-61CCE675EA83}" destId="{345D0B5E-A1DE-4536-B3A5-A72C5E6DA05F}" srcOrd="0" destOrd="0" presId="urn:microsoft.com/office/officeart/2005/8/layout/vList5"/>
    <dgm:cxn modelId="{8FD03552-09C5-49CC-BB3E-1BF737857AC3}" type="presParOf" srcId="{FF899F2A-CBC2-4B52-BDA1-61CCE675EA83}" destId="{AE3D27BE-9460-4FA5-8071-996AA45C078F}" srcOrd="1" destOrd="0" presId="urn:microsoft.com/office/officeart/2005/8/layout/vList5"/>
    <dgm:cxn modelId="{D5583729-70F2-427F-B920-B384A4FDD8F5}" type="presParOf" srcId="{A08F7EF3-18D6-4661-B613-B490162EE8A2}" destId="{8955B5F6-BAC2-49AE-A95A-DF7CB34DC17E}" srcOrd="1" destOrd="0" presId="urn:microsoft.com/office/officeart/2005/8/layout/vList5"/>
    <dgm:cxn modelId="{EB22C664-78FE-411B-BA4A-C18155DAD4A6}" type="presParOf" srcId="{A08F7EF3-18D6-4661-B613-B490162EE8A2}" destId="{4C4346F2-2731-4DD3-8653-6599F3C4EC58}" srcOrd="2" destOrd="0" presId="urn:microsoft.com/office/officeart/2005/8/layout/vList5"/>
    <dgm:cxn modelId="{04D855BC-B59F-445A-83B1-37DC6148CDCB}" type="presParOf" srcId="{4C4346F2-2731-4DD3-8653-6599F3C4EC58}" destId="{5E48308C-54F6-450C-90F7-201BFBA14C42}" srcOrd="0" destOrd="0" presId="urn:microsoft.com/office/officeart/2005/8/layout/vList5"/>
    <dgm:cxn modelId="{4AFF65C0-3C45-4873-AA10-E7D536A75612}" type="presParOf" srcId="{4C4346F2-2731-4DD3-8653-6599F3C4EC58}" destId="{E857F12D-F5EF-47CC-9BB1-1EB6C75068B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3D27BE-9460-4FA5-8071-996AA45C078F}">
      <dsp:nvSpPr>
        <dsp:cNvPr id="0" name=""/>
        <dsp:cNvSpPr/>
      </dsp:nvSpPr>
      <dsp:spPr>
        <a:xfrm rot="5400000">
          <a:off x="4994733" y="-1948981"/>
          <a:ext cx="120278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i="1" kern="1200" dirty="0" smtClean="0">
              <a:latin typeface="Times New Roman" pitchFamily="18" charset="0"/>
              <a:cs typeface="Times New Roman" pitchFamily="18" charset="0"/>
            </a:rPr>
            <a:t>Наращивание налогового потенциала городского поселения</a:t>
          </a:r>
          <a:endParaRPr lang="ru-RU" sz="2800" b="0" i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962656" y="141811"/>
        <a:ext cx="5208229" cy="1085359"/>
      </dsp:txXfrm>
    </dsp:sp>
    <dsp:sp modelId="{345D0B5E-A1DE-4536-B3A5-A72C5E6DA05F}">
      <dsp:nvSpPr>
        <dsp:cNvPr id="0" name=""/>
        <dsp:cNvSpPr/>
      </dsp:nvSpPr>
      <dsp:spPr>
        <a:xfrm>
          <a:off x="0" y="6"/>
          <a:ext cx="2962656" cy="13650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Направления бюджетной политики</a:t>
          </a:r>
          <a:endParaRPr lang="ru-RU" sz="2800" b="1" i="1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635" y="66641"/>
        <a:ext cx="2829386" cy="1231746"/>
      </dsp:txXfrm>
    </dsp:sp>
    <dsp:sp modelId="{E857F12D-F5EF-47CC-9BB1-1EB6C75068BD}">
      <dsp:nvSpPr>
        <dsp:cNvPr id="0" name=""/>
        <dsp:cNvSpPr/>
      </dsp:nvSpPr>
      <dsp:spPr>
        <a:xfrm rot="5400000">
          <a:off x="4115338" y="394367"/>
          <a:ext cx="2950649" cy="5261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Собственные доходы по налоговым и неналоговым поступлениям бюджета </a:t>
          </a: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муниципального образования-поселок городского типа Колпна Колпнянского района </a:t>
          </a: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составили </a:t>
          </a: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13 139,6 </a:t>
          </a: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руб. или </a:t>
          </a: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94,5 </a:t>
          </a: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 к плановым назначениям</a:t>
          </a: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22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2959763" y="1693982"/>
        <a:ext cx="5117761" cy="2662571"/>
      </dsp:txXfrm>
    </dsp:sp>
    <dsp:sp modelId="{5E48308C-54F6-450C-90F7-201BFBA14C42}">
      <dsp:nvSpPr>
        <dsp:cNvPr id="0" name=""/>
        <dsp:cNvSpPr/>
      </dsp:nvSpPr>
      <dsp:spPr>
        <a:xfrm>
          <a:off x="0" y="1480517"/>
          <a:ext cx="2959762" cy="3089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Результаты исполнения по бюджету </a:t>
          </a:r>
          <a:r>
            <a:rPr lang="ru-RU" sz="24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муниципального образования-</a:t>
          </a:r>
          <a:r>
            <a:rPr lang="ru-RU" sz="2400" b="1" i="1" kern="1200" dirty="0" err="1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п.г.т</a:t>
          </a:r>
          <a:r>
            <a:rPr lang="ru-RU" sz="24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. Колпна </a:t>
          </a:r>
          <a:r>
            <a:rPr lang="ru-RU" sz="24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 2016 году</a:t>
          </a:r>
          <a:endParaRPr lang="ru-RU" sz="2400" b="1" i="1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4484" y="1625001"/>
        <a:ext cx="2670794" cy="2800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0.43924</cdr:x>
      <cdr:y>0.43195</cdr:y>
    </cdr:from>
    <cdr:to>
      <cdr:x>0.48264</cdr:x>
      <cdr:y>0.47882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14734" y="1974853"/>
          <a:ext cx="35719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0.76042</cdr:x>
      <cdr:y>0.43195</cdr:y>
    </cdr:from>
    <cdr:to>
      <cdr:x>0.8125</cdr:x>
      <cdr:y>0.4632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257940" y="1974853"/>
          <a:ext cx="428628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0.74653</cdr:x>
      <cdr:y>0.5</cdr:y>
    </cdr:from>
    <cdr:to>
      <cdr:x>0.8507</cdr:x>
      <cdr:y>0.54688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43668" y="2286016"/>
          <a:ext cx="857256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600" dirty="0"/>
        </a:p>
        <a:p xmlns:a="http://schemas.openxmlformats.org/drawingml/2006/main">
          <a:endParaRPr lang="ru-RU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C6F6F-3742-4913-8843-F8103E20857B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C6D2B-43D1-4F6F-8C56-22ACFBBB4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560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6D2B-43D1-4F6F-8C56-22ACFBBB4DC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6D2B-43D1-4F6F-8C56-22ACFBBB4DC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6D2B-43D1-4F6F-8C56-22ACFBBB4DC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F58005-3AE5-44B3-8CAD-B47640C5BD9D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F58005-3AE5-44B3-8CAD-B47640C5BD9D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F58005-3AE5-44B3-8CAD-B47640C5BD9D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F58005-3AE5-44B3-8CAD-B47640C5BD9D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795324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Администрация </a:t>
            </a:r>
            <a:r>
              <a:rPr lang="ru-RU" sz="1600" dirty="0"/>
              <a:t> </a:t>
            </a:r>
            <a:r>
              <a:rPr lang="ru-RU" sz="1600" dirty="0" smtClean="0"/>
              <a:t>Колпнянского района Орловской области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Исполнение бюджета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муниципального образования – поселок городского типа Колпна Колпнянского района Орловской области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за 2016 год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утвержденных </a:t>
            </a: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направлений бюджетной и налоговой политики в 2016 году 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039106"/>
              </p:ext>
            </p:extLst>
          </p:nvPr>
        </p:nvGraphicFramePr>
        <p:xfrm>
          <a:off x="500034" y="200024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Наполняемость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бюджета муниципального образования – поселок городского типа Колпна Колпнянского района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/>
              <a:t>Налог на доходы физических </a:t>
            </a:r>
            <a:r>
              <a:rPr lang="ru-RU" sz="1600" dirty="0" smtClean="0"/>
              <a:t>лиц</a:t>
            </a:r>
            <a:endParaRPr lang="ru-RU" sz="1600" dirty="0" smtClean="0"/>
          </a:p>
          <a:p>
            <a:pPr algn="just"/>
            <a:r>
              <a:rPr lang="ru-RU" sz="1600" dirty="0" smtClean="0"/>
              <a:t>Акцизы по подакцизным </a:t>
            </a:r>
            <a:r>
              <a:rPr lang="ru-RU" sz="1600" dirty="0" smtClean="0"/>
              <a:t>товарам</a:t>
            </a:r>
            <a:endParaRPr lang="ru-RU" sz="1600" dirty="0" smtClean="0"/>
          </a:p>
          <a:p>
            <a:pPr algn="just"/>
            <a:r>
              <a:rPr lang="ru-RU" sz="1600" dirty="0" smtClean="0"/>
              <a:t>Единый сельскохозяйственный налог </a:t>
            </a:r>
          </a:p>
          <a:p>
            <a:pPr algn="just"/>
            <a:r>
              <a:rPr lang="ru-RU" sz="1600" dirty="0" smtClean="0"/>
              <a:t>Налог на имущество физических лиц </a:t>
            </a:r>
          </a:p>
          <a:p>
            <a:pPr algn="just"/>
            <a:r>
              <a:rPr lang="ru-RU" sz="1600" dirty="0" smtClean="0"/>
              <a:t>Земельный налог </a:t>
            </a:r>
          </a:p>
          <a:p>
            <a:pPr algn="just"/>
            <a:r>
              <a:rPr lang="ru-RU" sz="1600" dirty="0" smtClean="0"/>
              <a:t>Доходы от арендной платы за земельные участки, государственная собственность на которые не </a:t>
            </a:r>
            <a:r>
              <a:rPr lang="ru-RU" sz="1600" dirty="0" smtClean="0"/>
              <a:t>разграничена</a:t>
            </a:r>
            <a:endParaRPr lang="ru-RU" sz="1600" dirty="0" smtClean="0"/>
          </a:p>
          <a:p>
            <a:pPr algn="just"/>
            <a:r>
              <a:rPr lang="ru-RU" sz="1600" dirty="0" smtClean="0"/>
              <a:t>Доходы от продажи земельных участков, государственная собственность на которые не разграничена и которые расположены в границах </a:t>
            </a:r>
            <a:r>
              <a:rPr lang="ru-RU" sz="1600" dirty="0" smtClean="0"/>
              <a:t>городских поселений</a:t>
            </a:r>
            <a:endParaRPr lang="ru-RU" sz="1600" dirty="0" smtClean="0"/>
          </a:p>
          <a:p>
            <a:pPr algn="just"/>
            <a:r>
              <a:rPr lang="ru-RU" sz="1600" dirty="0" smtClean="0"/>
              <a:t>Доходы от продажи земельных участков, находящихся в собственности </a:t>
            </a:r>
            <a:r>
              <a:rPr lang="ru-RU" sz="1600" dirty="0" smtClean="0"/>
              <a:t>городского поселения </a:t>
            </a:r>
            <a:endParaRPr lang="ru-RU" sz="1600" dirty="0" smtClean="0"/>
          </a:p>
          <a:p>
            <a:pPr algn="just"/>
            <a:r>
              <a:rPr lang="ru-RU" sz="1600" dirty="0" smtClean="0"/>
              <a:t>Доходы от сдачи в аренду имущества, находящегося в оперативном управлении </a:t>
            </a:r>
            <a:r>
              <a:rPr lang="ru-RU" sz="1600" dirty="0" smtClean="0"/>
              <a:t>городских поселений </a:t>
            </a:r>
          </a:p>
          <a:p>
            <a:pPr algn="just"/>
            <a:r>
              <a:rPr lang="ru-RU" sz="1600" dirty="0" smtClean="0"/>
              <a:t>Дотация бюджетам городских поселений на выравнивание</a:t>
            </a:r>
          </a:p>
          <a:p>
            <a:pPr algn="just"/>
            <a:r>
              <a:rPr lang="ru-RU" sz="1600" dirty="0" smtClean="0"/>
              <a:t>Субсидии на осуществление дорожной деятельности</a:t>
            </a:r>
          </a:p>
          <a:p>
            <a:pPr algn="just"/>
            <a:r>
              <a:rPr lang="ru-RU" sz="1600" dirty="0" smtClean="0"/>
              <a:t>Иные межбюджетные трансферты</a:t>
            </a:r>
            <a:endParaRPr lang="ru-RU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доходов бюджета </a:t>
            </a:r>
            <a:b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– поселок городского типа Колпна (тыс. руб.)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962505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Объем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налоговых и неналоговых доходов бюджета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муниципального образования- поселок городского типа Колпна за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11835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муниципального образования – поселок городского типа Колпна за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358557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Сравнительный анализ расходов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бюджета муниципального образования – поселок городского типа Колпна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жилищно-коммунальное хозяйство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835640"/>
              </p:ext>
            </p:extLst>
          </p:nvPr>
        </p:nvGraphicFramePr>
        <p:xfrm>
          <a:off x="500034" y="1857364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</a:rPr>
              <a:t>Динамика расходов бюджета </a:t>
            </a: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</a:rPr>
              <a:t>муниципального образования – поселок городского типа Колпна</a:t>
            </a: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</a:rPr>
              <a:t>на дорожное хозяйство</a:t>
            </a:r>
            <a:endParaRPr lang="ru-RU" sz="28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932895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964</TotalTime>
  <Words>256</Words>
  <Application>Microsoft Office PowerPoint</Application>
  <PresentationFormat>Экран (4:3)</PresentationFormat>
  <Paragraphs>36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Администрация  Колпнянского района Орловской области</vt:lpstr>
      <vt:lpstr>Реализация утвержденных направлений бюджетной и налоговой политики в 2016 году </vt:lpstr>
      <vt:lpstr>Наполняемость бюджета муниципального образования – поселок городского типа Колпна Колпнянского района </vt:lpstr>
      <vt:lpstr>Динамика доходов бюджета  муниципального образования – поселок городского типа Колпна (тыс. руб.)</vt:lpstr>
      <vt:lpstr>Объем налоговых и неналоговых доходов бюджета муниципального образования- поселок городского типа Колпна за 2016 год</vt:lpstr>
      <vt:lpstr>  Расходы бюджета муниципального образования – поселок городского типа Колпна за 2016 год </vt:lpstr>
      <vt:lpstr>Сравнительный анализ расходов бюджета муниципального образования – поселок городского типа Колпна на жилищно-коммунальное хозяйство</vt:lpstr>
      <vt:lpstr>Динамика расходов бюджета муниципального образования – поселок городского типа Колпна на дорожное хозяйство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Семикаракорского городского поселения</dc:title>
  <dc:creator>Admin</dc:creator>
  <cp:lastModifiedBy>Света</cp:lastModifiedBy>
  <cp:revision>110</cp:revision>
  <dcterms:created xsi:type="dcterms:W3CDTF">2014-05-06T11:50:27Z</dcterms:created>
  <dcterms:modified xsi:type="dcterms:W3CDTF">2017-04-24T13:29:20Z</dcterms:modified>
</cp:coreProperties>
</file>