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63" r:id="rId14"/>
    <p:sldId id="280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91" r:id="rId23"/>
    <p:sldId id="285" r:id="rId24"/>
  </p:sldIdLst>
  <p:sldSz cx="10693400" cy="7556500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3550" cy="336550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498AA40E-5461-4671-B1F7-AAB88D10E780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4825"/>
            <a:ext cx="3573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1463" cy="3032125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3550" cy="336550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A2313D6E-F6EA-4097-AF1C-3AEE1E1B0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922588"/>
            <a:ext cx="10693400" cy="25193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/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14DC-6E61-4982-8EBF-19A2589BFE15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EB04-1B25-420D-A947-181556433765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3B40-1077-4E63-A343-CE521A24199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C32F-8D7C-4A92-BCD0-F1F3CBA0F5FB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56E0-F15C-42F2-AF86-2D1F4E0AFC7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DFC4F-1D3D-4F68-89CB-C279585506CB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A3B957-6B0E-4C9C-B46F-FC22416CF134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C160EBDE-1BFA-4B34-B967-D8B3CD79BCD9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2CECA5-13B6-4908-AA62-4343484D8A6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58D95A5C-4345-4A60-872D-E90AC0E756DF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636-655F-4C2A-ACEC-C9467142CEF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5364B0-ACBC-4509-B275-BB1F6A862CA3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922588"/>
            <a:ext cx="10693400" cy="25193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1A70-0CEE-43B6-8F08-FA2E1DE65E86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4751-DFD7-40FB-B26D-0DD268AD08C2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1CEB-F41C-412E-BF91-328E818AD35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8410B45-534D-4EF2-B1DD-1660AA5033E1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9EE1-3137-45C8-A792-09C8937C1AA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18D7-565D-46D9-BC13-FB07909FE454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4014-2E74-4C95-91D5-2DADAE393F5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86FF-6242-4580-9F10-32574A7BF687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B1EF-D621-4A5D-8B0D-6A0D7ECCF51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ACFBF-187D-4239-B65A-4F1BF7448A00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/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2307-905F-47D0-AFB7-125D2D8C4F9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9BC59-CB09-45F2-A163-73CDEAE7285D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922588"/>
            <a:ext cx="10693400" cy="25193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709A-50EA-4883-B6A4-E707EB6088B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2C086-4040-4640-BF2D-DDF2B02B694C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900"/>
            <a:ext cx="10693400" cy="25177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088" y="4818063"/>
            <a:ext cx="7616825" cy="125888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6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36675" y="806450"/>
            <a:ext cx="74850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363" y="6800850"/>
            <a:ext cx="2940050" cy="401638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3E1A5-927D-4332-B0A9-C0BEE7AF307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988" y="6800850"/>
            <a:ext cx="3921125" cy="401638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6113" y="6800850"/>
            <a:ext cx="2138362" cy="401638"/>
          </a:xfrm>
          <a:prstGeom prst="rect">
            <a:avLst/>
          </a:prstGeom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7B4A3A"/>
                </a:solidFill>
                <a:cs typeface="Arial" charset="0"/>
              </a:defRPr>
            </a:lvl1pPr>
          </a:lstStyle>
          <a:p>
            <a:fld id="{1C201ABE-AD34-4B15-8846-EDB45CB123FB}" type="slidenum">
              <a:rPr lang="ru-RU"/>
              <a:pPr/>
              <a:t>‹#›</a:t>
            </a:fld>
            <a:endParaRPr lang="ru-RU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1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82" r:id="rId9"/>
    <p:sldLayoutId id="2147483673" r:id="rId10"/>
    <p:sldLayoutId id="214748367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2pPr>
      <a:lvl3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3pPr>
      <a:lvl4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4pPr>
      <a:lvl5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350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500" kern="1200">
          <a:solidFill>
            <a:srgbClr val="404040"/>
          </a:solidFill>
          <a:latin typeface="+mn-lt"/>
          <a:ea typeface="+mn-ea"/>
          <a:cs typeface="+mn-cs"/>
        </a:defRPr>
      </a:lvl1pPr>
      <a:lvl2pPr marL="625475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300" kern="1200">
          <a:solidFill>
            <a:srgbClr val="404040"/>
          </a:solidFill>
          <a:latin typeface="+mn-lt"/>
          <a:ea typeface="+mn-ea"/>
          <a:cs typeface="+mn-cs"/>
        </a:defRPr>
      </a:lvl2pPr>
      <a:lvl3pPr marL="938213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3pPr>
      <a:lvl4pPr marL="1250950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84325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7.xls"/><Relationship Id="rId3" Type="http://schemas.openxmlformats.org/officeDocument/2006/relationships/image" Target="../media/image39.png"/><Relationship Id="rId7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5.xls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4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3"/>
          <p:cNvSpPr>
            <a:spLocks noChangeArrowheads="1"/>
          </p:cNvSpPr>
          <p:nvPr/>
        </p:nvSpPr>
        <p:spPr bwMode="auto">
          <a:xfrm>
            <a:off x="0" y="76200"/>
            <a:ext cx="4098925" cy="7400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6386" name="object 4"/>
          <p:cNvSpPr>
            <a:spLocks/>
          </p:cNvSpPr>
          <p:nvPr/>
        </p:nvSpPr>
        <p:spPr bwMode="auto">
          <a:xfrm>
            <a:off x="2005013" y="1901825"/>
            <a:ext cx="8686800" cy="2735263"/>
          </a:xfrm>
          <a:custGeom>
            <a:avLst/>
            <a:gdLst/>
            <a:ahLst/>
            <a:cxnLst>
              <a:cxn ang="0">
                <a:pos x="0" y="2734056"/>
              </a:cxn>
              <a:cxn ang="0">
                <a:pos x="8686800" y="2734056"/>
              </a:cxn>
              <a:cxn ang="0">
                <a:pos x="8686800" y="0"/>
              </a:cxn>
              <a:cxn ang="0">
                <a:pos x="0" y="0"/>
              </a:cxn>
              <a:cxn ang="0">
                <a:pos x="0" y="2734056"/>
              </a:cxn>
            </a:cxnLst>
            <a:rect l="0" t="0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87" name="object 5"/>
          <p:cNvSpPr>
            <a:spLocks/>
          </p:cNvSpPr>
          <p:nvPr/>
        </p:nvSpPr>
        <p:spPr bwMode="auto">
          <a:xfrm>
            <a:off x="669925" y="3944938"/>
            <a:ext cx="674688" cy="692150"/>
          </a:xfrm>
          <a:custGeom>
            <a:avLst/>
            <a:gdLst/>
            <a:ahLst/>
            <a:cxnLst>
              <a:cxn ang="0">
                <a:pos x="0" y="691895"/>
              </a:cxn>
              <a:cxn ang="0">
                <a:pos x="673608" y="691895"/>
              </a:cxn>
              <a:cxn ang="0">
                <a:pos x="673608" y="0"/>
              </a:cxn>
              <a:cxn ang="0">
                <a:pos x="0" y="0"/>
              </a:cxn>
              <a:cxn ang="0">
                <a:pos x="0" y="691895"/>
              </a:cxn>
            </a:cxnLst>
            <a:rect l="0" t="0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88" name="object 6"/>
          <p:cNvSpPr>
            <a:spLocks/>
          </p:cNvSpPr>
          <p:nvPr/>
        </p:nvSpPr>
        <p:spPr bwMode="auto">
          <a:xfrm>
            <a:off x="1376363" y="2025650"/>
            <a:ext cx="673100" cy="692150"/>
          </a:xfrm>
          <a:custGeom>
            <a:avLst/>
            <a:gdLst/>
            <a:ahLst/>
            <a:cxnLst>
              <a:cxn ang="0">
                <a:pos x="0" y="691896"/>
              </a:cxn>
              <a:cxn ang="0">
                <a:pos x="673607" y="691896"/>
              </a:cxn>
              <a:cxn ang="0">
                <a:pos x="673607" y="0"/>
              </a:cxn>
              <a:cxn ang="0">
                <a:pos x="0" y="0"/>
              </a:cxn>
              <a:cxn ang="0">
                <a:pos x="0" y="691896"/>
              </a:cxn>
            </a:cxnLst>
            <a:rect l="0" t="0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89" name="object 7"/>
          <p:cNvSpPr>
            <a:spLocks/>
          </p:cNvSpPr>
          <p:nvPr/>
        </p:nvSpPr>
        <p:spPr bwMode="auto">
          <a:xfrm>
            <a:off x="2667000" y="1228725"/>
            <a:ext cx="685800" cy="685800"/>
          </a:xfrm>
          <a:custGeom>
            <a:avLst/>
            <a:gdLst/>
            <a:ahLst/>
            <a:cxnLst>
              <a:cxn ang="0">
                <a:pos x="0" y="685800"/>
              </a:cxn>
              <a:cxn ang="0">
                <a:pos x="685800" y="685800"/>
              </a:cxn>
              <a:cxn ang="0">
                <a:pos x="685800" y="0"/>
              </a:cxn>
              <a:cxn ang="0">
                <a:pos x="0" y="0"/>
              </a:cxn>
              <a:cxn ang="0">
                <a:pos x="0" y="685800"/>
              </a:cxn>
            </a:cxnLst>
            <a:rect l="0" t="0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0" name="object 8"/>
          <p:cNvSpPr>
            <a:spLocks/>
          </p:cNvSpPr>
          <p:nvPr/>
        </p:nvSpPr>
        <p:spPr bwMode="auto">
          <a:xfrm>
            <a:off x="1335088" y="3944938"/>
            <a:ext cx="682625" cy="692150"/>
          </a:xfrm>
          <a:custGeom>
            <a:avLst/>
            <a:gdLst/>
            <a:ahLst/>
            <a:cxnLst>
              <a:cxn ang="0">
                <a:pos x="0" y="691895"/>
              </a:cxn>
              <a:cxn ang="0">
                <a:pos x="682751" y="691895"/>
              </a:cxn>
              <a:cxn ang="0">
                <a:pos x="682751" y="0"/>
              </a:cxn>
              <a:cxn ang="0">
                <a:pos x="0" y="0"/>
              </a:cxn>
              <a:cxn ang="0">
                <a:pos x="0" y="691895"/>
              </a:cxn>
            </a:cxnLst>
            <a:rect l="0" t="0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1" name="object 9"/>
          <p:cNvSpPr>
            <a:spLocks/>
          </p:cNvSpPr>
          <p:nvPr/>
        </p:nvSpPr>
        <p:spPr bwMode="auto">
          <a:xfrm>
            <a:off x="2667000" y="1901825"/>
            <a:ext cx="685800" cy="692150"/>
          </a:xfrm>
          <a:custGeom>
            <a:avLst/>
            <a:gdLst/>
            <a:ahLst/>
            <a:cxnLst>
              <a:cxn ang="0">
                <a:pos x="0" y="691896"/>
              </a:cxn>
              <a:cxn ang="0">
                <a:pos x="685800" y="691896"/>
              </a:cxn>
              <a:cxn ang="0">
                <a:pos x="685800" y="0"/>
              </a:cxn>
              <a:cxn ang="0">
                <a:pos x="0" y="0"/>
              </a:cxn>
              <a:cxn ang="0">
                <a:pos x="0" y="691896"/>
              </a:cxn>
            </a:cxnLst>
            <a:rect l="0" t="0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2" name="object 10"/>
          <p:cNvSpPr>
            <a:spLocks/>
          </p:cNvSpPr>
          <p:nvPr/>
        </p:nvSpPr>
        <p:spPr bwMode="auto">
          <a:xfrm>
            <a:off x="1335088" y="2584450"/>
            <a:ext cx="682625" cy="684213"/>
          </a:xfrm>
          <a:custGeom>
            <a:avLst/>
            <a:gdLst/>
            <a:ahLst/>
            <a:cxnLst>
              <a:cxn ang="0">
                <a:pos x="0" y="682751"/>
              </a:cxn>
              <a:cxn ang="0">
                <a:pos x="682751" y="682751"/>
              </a:cxn>
              <a:cxn ang="0">
                <a:pos x="682751" y="0"/>
              </a:cxn>
              <a:cxn ang="0">
                <a:pos x="0" y="0"/>
              </a:cxn>
              <a:cxn ang="0">
                <a:pos x="0" y="682751"/>
              </a:cxn>
            </a:cxnLst>
            <a:rect l="0" t="0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3" name="object 11"/>
          <p:cNvSpPr>
            <a:spLocks/>
          </p:cNvSpPr>
          <p:nvPr/>
        </p:nvSpPr>
        <p:spPr bwMode="auto">
          <a:xfrm>
            <a:off x="0" y="2584450"/>
            <a:ext cx="682625" cy="684213"/>
          </a:xfrm>
          <a:custGeom>
            <a:avLst/>
            <a:gdLst/>
            <a:ahLst/>
            <a:cxnLst>
              <a:cxn ang="0">
                <a:pos x="0" y="682751"/>
              </a:cxn>
              <a:cxn ang="0">
                <a:pos x="682752" y="682751"/>
              </a:cxn>
              <a:cxn ang="0">
                <a:pos x="682752" y="0"/>
              </a:cxn>
              <a:cxn ang="0">
                <a:pos x="0" y="0"/>
              </a:cxn>
              <a:cxn ang="0">
                <a:pos x="0" y="682751"/>
              </a:cxn>
            </a:cxnLst>
            <a:rect l="0" t="0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4" name="object 12"/>
          <p:cNvSpPr>
            <a:spLocks/>
          </p:cNvSpPr>
          <p:nvPr/>
        </p:nvSpPr>
        <p:spPr bwMode="auto">
          <a:xfrm>
            <a:off x="2005013" y="2584450"/>
            <a:ext cx="674687" cy="684213"/>
          </a:xfrm>
          <a:custGeom>
            <a:avLst/>
            <a:gdLst/>
            <a:ahLst/>
            <a:cxnLst>
              <a:cxn ang="0">
                <a:pos x="0" y="682751"/>
              </a:cxn>
              <a:cxn ang="0">
                <a:pos x="673607" y="682751"/>
              </a:cxn>
              <a:cxn ang="0">
                <a:pos x="673607" y="0"/>
              </a:cxn>
              <a:cxn ang="0">
                <a:pos x="0" y="0"/>
              </a:cxn>
              <a:cxn ang="0">
                <a:pos x="0" y="682751"/>
              </a:cxn>
            </a:cxnLst>
            <a:rect l="0" t="0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5" name="object 13"/>
          <p:cNvSpPr>
            <a:spLocks/>
          </p:cNvSpPr>
          <p:nvPr/>
        </p:nvSpPr>
        <p:spPr bwMode="auto">
          <a:xfrm>
            <a:off x="669925" y="3259138"/>
            <a:ext cx="674688" cy="695325"/>
          </a:xfrm>
          <a:custGeom>
            <a:avLst/>
            <a:gdLst/>
            <a:ahLst/>
            <a:cxnLst>
              <a:cxn ang="0">
                <a:pos x="0" y="694943"/>
              </a:cxn>
              <a:cxn ang="0">
                <a:pos x="673608" y="694943"/>
              </a:cxn>
              <a:cxn ang="0">
                <a:pos x="673608" y="0"/>
              </a:cxn>
              <a:cxn ang="0">
                <a:pos x="0" y="0"/>
              </a:cxn>
              <a:cxn ang="0">
                <a:pos x="0" y="694943"/>
              </a:cxn>
            </a:cxnLst>
            <a:rect l="0" t="0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6" name="object 14"/>
          <p:cNvSpPr>
            <a:spLocks/>
          </p:cNvSpPr>
          <p:nvPr/>
        </p:nvSpPr>
        <p:spPr bwMode="auto">
          <a:xfrm>
            <a:off x="1335088" y="3259138"/>
            <a:ext cx="682625" cy="695325"/>
          </a:xfrm>
          <a:custGeom>
            <a:avLst/>
            <a:gdLst/>
            <a:ahLst/>
            <a:cxnLst>
              <a:cxn ang="0">
                <a:pos x="0" y="694943"/>
              </a:cxn>
              <a:cxn ang="0">
                <a:pos x="682751" y="694943"/>
              </a:cxn>
              <a:cxn ang="0">
                <a:pos x="682751" y="0"/>
              </a:cxn>
              <a:cxn ang="0">
                <a:pos x="0" y="0"/>
              </a:cxn>
              <a:cxn ang="0">
                <a:pos x="0" y="694943"/>
              </a:cxn>
            </a:cxnLst>
            <a:rect l="0" t="0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97" name="object 16"/>
          <p:cNvSpPr>
            <a:spLocks noChangeArrowheads="1"/>
          </p:cNvSpPr>
          <p:nvPr/>
        </p:nvSpPr>
        <p:spPr bwMode="auto">
          <a:xfrm>
            <a:off x="4660900" y="5835650"/>
            <a:ext cx="2286000" cy="1120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5013" y="1309688"/>
            <a:ext cx="6084887" cy="3729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1000"/>
              </a:lnSpc>
            </a:pPr>
            <a:r>
              <a:rPr lang="ru-RU" sz="4800" b="1">
                <a:solidFill>
                  <a:srgbClr val="00007C"/>
                </a:solidFill>
                <a:cs typeface="Arial" charset="0"/>
              </a:rPr>
              <a:t>Бюджет для </a:t>
            </a:r>
            <a:r>
              <a:rPr lang="ru-RU" sz="4800" b="1">
                <a:solidFill>
                  <a:srgbClr val="E7EFFC"/>
                </a:solidFill>
                <a:cs typeface="Arial" charset="0"/>
              </a:rPr>
              <a:t>граждан на </a:t>
            </a:r>
            <a:r>
              <a:rPr lang="ru-RU" sz="4800" b="1">
                <a:solidFill>
                  <a:srgbClr val="E7EFFC"/>
                </a:solidFill>
                <a:latin typeface="Bookman Old Style" pitchFamily="18" charset="0"/>
              </a:rPr>
              <a:t>2020 </a:t>
            </a:r>
            <a:r>
              <a:rPr lang="ru-RU" sz="4800" b="1">
                <a:solidFill>
                  <a:srgbClr val="E7EFFC"/>
                </a:solidFill>
                <a:cs typeface="Arial" charset="0"/>
              </a:rPr>
              <a:t>год и плановый период 2021 и 2022 годов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26038" y="230188"/>
            <a:ext cx="498633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>
                <a:latin typeface="Palatino Linotype" pitchFamily="18" charset="0"/>
              </a:rPr>
              <a:t>Решение Колпнянского районного Совета народных депутатов Орловской области "О бюджете Колпнянского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26038" y="717550"/>
            <a:ext cx="4227512" cy="4937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600">
                <a:latin typeface="Palatino Linotype" pitchFamily="18" charset="0"/>
              </a:rPr>
              <a:t>района на 2020год и плановый период 2021 и 2022 годов" от "20" декабря 2019г. №  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590550" y="1198563"/>
            <a:ext cx="10101263" cy="36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200025"/>
            <a:ext cx="8458200" cy="795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65275" indent="-1552575" algn="ctr">
              <a:lnSpc>
                <a:spcPts val="3113"/>
              </a:lnSpc>
            </a:pPr>
            <a:r>
              <a:rPr lang="ru-RU" sz="1400" b="1">
                <a:cs typeface="Arial" charset="0"/>
              </a:rPr>
              <a:t>Основные параметры районного бюджета на 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2020 </a:t>
            </a:r>
            <a:r>
              <a:rPr lang="ru-RU" sz="1400" b="1">
                <a:cs typeface="Arial" charset="0"/>
              </a:rPr>
              <a:t>год  и плановый период 2021 и 2022 годов 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(</a:t>
            </a:r>
            <a:r>
              <a:rPr lang="ru-RU" sz="1400" b="1">
                <a:cs typeface="Arial" charset="0"/>
              </a:rPr>
              <a:t>млн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. </a:t>
            </a:r>
            <a:r>
              <a:rPr lang="ru-RU" sz="1400" b="1">
                <a:cs typeface="Arial" charset="0"/>
              </a:rPr>
              <a:t>руб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.)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sldNum" sz="quarter" idx="12"/>
          </p:nvPr>
        </p:nvSpPr>
        <p:spPr>
          <a:xfrm>
            <a:off x="4456113" y="6978650"/>
            <a:ext cx="2138362" cy="46038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spc="-10" dirty="0">
                <a:latin typeface="Arial"/>
                <a:cs typeface="Arial"/>
              </a:rPr>
              <a:t>6</a:t>
            </a:r>
            <a:endParaRPr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3300" y="1263650"/>
          <a:ext cx="9144000" cy="5334000"/>
        </p:xfrm>
        <a:graphic>
          <a:graphicData uri="http://schemas.openxmlformats.org/drawingml/2006/table">
            <a:tbl>
              <a:tblPr/>
              <a:tblGrid>
                <a:gridCol w="4103688"/>
                <a:gridCol w="1641475"/>
                <a:gridCol w="1716087"/>
                <a:gridCol w="168275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прогноз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2021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69888" marR="0" lvl="0" indent="-2444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2022 г.</a:t>
                      </a:r>
                    </a:p>
                    <a:p>
                      <a:pPr marL="369888" marR="0" lvl="0" indent="-2444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4A3A"/>
                    </a:solidFill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325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 доходов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259,4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196,9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197,0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123825" marR="0" lvl="0" indent="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63,5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49,2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50,3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492125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195,9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147,7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146,7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BD4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620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262,2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199,4</a:t>
                      </a:r>
                    </a:p>
                    <a:p>
                      <a:pPr marL="139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199,6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458788" marR="0" lvl="0" indent="139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Дефицит (профицит)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2,6</a:t>
                      </a:r>
                    </a:p>
                  </a:txBody>
                  <a:tcPr marL="0" marR="0" marT="0" marB="0" horzOverflow="overflow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8050" y="1333500"/>
            <a:ext cx="8875713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90525" indent="-377825">
              <a:lnSpc>
                <a:spcPct val="102000"/>
              </a:lnSpc>
            </a:pPr>
            <a:r>
              <a:rPr lang="ru-RU" sz="1700" b="1">
                <a:solidFill>
                  <a:srgbClr val="4D3A2F"/>
                </a:solidFill>
                <a:cs typeface="Arial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</a:t>
            </a:r>
            <a:endParaRPr lang="ru-RU" sz="1700">
              <a:cs typeface="Arial" charset="0"/>
            </a:endParaRPr>
          </a:p>
        </p:txBody>
      </p:sp>
      <p:sp>
        <p:nvSpPr>
          <p:cNvPr id="26626" name="object 4"/>
          <p:cNvSpPr>
            <a:spLocks noChangeArrowheads="1"/>
          </p:cNvSpPr>
          <p:nvPr/>
        </p:nvSpPr>
        <p:spPr bwMode="auto">
          <a:xfrm>
            <a:off x="3633788" y="1947863"/>
            <a:ext cx="3419475" cy="5730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27" name="object 5"/>
          <p:cNvSpPr>
            <a:spLocks noChangeArrowheads="1"/>
          </p:cNvSpPr>
          <p:nvPr/>
        </p:nvSpPr>
        <p:spPr bwMode="auto">
          <a:xfrm>
            <a:off x="3608388" y="2722563"/>
            <a:ext cx="3530600" cy="5730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28" name="object 6"/>
          <p:cNvSpPr>
            <a:spLocks noChangeArrowheads="1"/>
          </p:cNvSpPr>
          <p:nvPr/>
        </p:nvSpPr>
        <p:spPr bwMode="auto">
          <a:xfrm>
            <a:off x="7175500" y="2722563"/>
            <a:ext cx="3516313" cy="573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29" name="object 7"/>
          <p:cNvSpPr>
            <a:spLocks noChangeArrowheads="1"/>
          </p:cNvSpPr>
          <p:nvPr/>
        </p:nvSpPr>
        <p:spPr bwMode="auto">
          <a:xfrm>
            <a:off x="0" y="2722563"/>
            <a:ext cx="3602038" cy="47053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30" name="object 8"/>
          <p:cNvSpPr>
            <a:spLocks noChangeArrowheads="1"/>
          </p:cNvSpPr>
          <p:nvPr/>
        </p:nvSpPr>
        <p:spPr bwMode="auto">
          <a:xfrm>
            <a:off x="3535363" y="3265488"/>
            <a:ext cx="3614737" cy="41624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31" name="object 9"/>
          <p:cNvSpPr>
            <a:spLocks noChangeArrowheads="1"/>
          </p:cNvSpPr>
          <p:nvPr/>
        </p:nvSpPr>
        <p:spPr bwMode="auto">
          <a:xfrm>
            <a:off x="7096125" y="3265488"/>
            <a:ext cx="3595688" cy="41624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6632" name="object 10"/>
          <p:cNvSpPr>
            <a:spLocks/>
          </p:cNvSpPr>
          <p:nvPr/>
        </p:nvSpPr>
        <p:spPr bwMode="auto">
          <a:xfrm>
            <a:off x="5260975" y="2414588"/>
            <a:ext cx="257175" cy="314325"/>
          </a:xfrm>
          <a:custGeom>
            <a:avLst/>
            <a:gdLst/>
            <a:ahLst/>
            <a:cxnLst>
              <a:cxn ang="0">
                <a:pos x="256031" y="195072"/>
              </a:cxn>
              <a:cxn ang="0">
                <a:pos x="0" y="195072"/>
              </a:cxn>
              <a:cxn ang="0">
                <a:pos x="128015" y="313943"/>
              </a:cxn>
              <a:cxn ang="0">
                <a:pos x="256031" y="195072"/>
              </a:cxn>
              <a:cxn ang="0">
                <a:pos x="192024" y="0"/>
              </a:cxn>
              <a:cxn ang="0">
                <a:pos x="64007" y="0"/>
              </a:cxn>
              <a:cxn ang="0">
                <a:pos x="64007" y="195072"/>
              </a:cxn>
              <a:cxn ang="0">
                <a:pos x="192024" y="195072"/>
              </a:cxn>
              <a:cxn ang="0">
                <a:pos x="192024" y="0"/>
              </a:cxn>
            </a:cxnLst>
            <a:rect l="0" t="0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633" name="object 11"/>
          <p:cNvSpPr>
            <a:spLocks/>
          </p:cNvSpPr>
          <p:nvPr/>
        </p:nvSpPr>
        <p:spPr bwMode="auto">
          <a:xfrm>
            <a:off x="5260975" y="2414588"/>
            <a:ext cx="257175" cy="314325"/>
          </a:xfrm>
          <a:custGeom>
            <a:avLst/>
            <a:gdLst/>
            <a:ahLst/>
            <a:cxnLst>
              <a:cxn ang="0">
                <a:pos x="0" y="195072"/>
              </a:cxn>
              <a:cxn ang="0">
                <a:pos x="64007" y="195072"/>
              </a:cxn>
              <a:cxn ang="0">
                <a:pos x="64007" y="0"/>
              </a:cxn>
              <a:cxn ang="0">
                <a:pos x="192024" y="0"/>
              </a:cxn>
              <a:cxn ang="0">
                <a:pos x="192024" y="195072"/>
              </a:cxn>
              <a:cxn ang="0">
                <a:pos x="256031" y="195072"/>
              </a:cxn>
              <a:cxn ang="0">
                <a:pos x="128015" y="313943"/>
              </a:cxn>
              <a:cxn ang="0">
                <a:pos x="0" y="195072"/>
              </a:cxn>
            </a:cxnLst>
            <a:rect l="0" t="0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634" name="object 12"/>
          <p:cNvSpPr>
            <a:spLocks/>
          </p:cNvSpPr>
          <p:nvPr/>
        </p:nvSpPr>
        <p:spPr bwMode="auto">
          <a:xfrm>
            <a:off x="6980238" y="2341563"/>
            <a:ext cx="517525" cy="338137"/>
          </a:xfrm>
          <a:custGeom>
            <a:avLst/>
            <a:gdLst/>
            <a:ahLst/>
            <a:cxnLst>
              <a:cxn ang="0">
                <a:pos x="57911" y="0"/>
              </a:cxn>
              <a:cxn ang="0">
                <a:pos x="0" y="100583"/>
              </a:cxn>
              <a:cxn ang="0">
                <a:pos x="228600" y="234695"/>
              </a:cxn>
              <a:cxn ang="0">
                <a:pos x="198120" y="283463"/>
              </a:cxn>
              <a:cxn ang="0">
                <a:pos x="518159" y="338327"/>
              </a:cxn>
              <a:cxn ang="0">
                <a:pos x="357704" y="134112"/>
              </a:cxn>
              <a:cxn ang="0">
                <a:pos x="286511" y="134112"/>
              </a:cxn>
              <a:cxn ang="0">
                <a:pos x="57911" y="0"/>
              </a:cxn>
              <a:cxn ang="0">
                <a:pos x="316991" y="82295"/>
              </a:cxn>
              <a:cxn ang="0">
                <a:pos x="286511" y="134112"/>
              </a:cxn>
              <a:cxn ang="0">
                <a:pos x="357704" y="134112"/>
              </a:cxn>
              <a:cxn ang="0">
                <a:pos x="316991" y="82295"/>
              </a:cxn>
            </a:cxnLst>
            <a:rect l="0" t="0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635" name="object 13"/>
          <p:cNvSpPr>
            <a:spLocks/>
          </p:cNvSpPr>
          <p:nvPr/>
        </p:nvSpPr>
        <p:spPr bwMode="auto">
          <a:xfrm>
            <a:off x="6980238" y="2341563"/>
            <a:ext cx="517525" cy="338137"/>
          </a:xfrm>
          <a:custGeom>
            <a:avLst/>
            <a:gdLst/>
            <a:ahLst/>
            <a:cxnLst>
              <a:cxn ang="0">
                <a:pos x="198120" y="283463"/>
              </a:cxn>
              <a:cxn ang="0">
                <a:pos x="228600" y="234695"/>
              </a:cxn>
              <a:cxn ang="0">
                <a:pos x="0" y="100583"/>
              </a:cxn>
              <a:cxn ang="0">
                <a:pos x="57911" y="0"/>
              </a:cxn>
              <a:cxn ang="0">
                <a:pos x="286511" y="134112"/>
              </a:cxn>
              <a:cxn ang="0">
                <a:pos x="316991" y="82295"/>
              </a:cxn>
              <a:cxn ang="0">
                <a:pos x="518159" y="338327"/>
              </a:cxn>
              <a:cxn ang="0">
                <a:pos x="198120" y="283463"/>
              </a:cxn>
            </a:cxnLst>
            <a:rect l="0" t="0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636" name="object 14"/>
          <p:cNvSpPr>
            <a:spLocks/>
          </p:cNvSpPr>
          <p:nvPr/>
        </p:nvSpPr>
        <p:spPr bwMode="auto">
          <a:xfrm>
            <a:off x="3194050" y="2341563"/>
            <a:ext cx="519113" cy="338137"/>
          </a:xfrm>
          <a:custGeom>
            <a:avLst/>
            <a:gdLst/>
            <a:ahLst/>
            <a:cxnLst>
              <a:cxn ang="0">
                <a:pos x="201168" y="82295"/>
              </a:cxn>
              <a:cxn ang="0">
                <a:pos x="0" y="338327"/>
              </a:cxn>
              <a:cxn ang="0">
                <a:pos x="320040" y="283463"/>
              </a:cxn>
              <a:cxn ang="0">
                <a:pos x="289559" y="234695"/>
              </a:cxn>
              <a:cxn ang="0">
                <a:pos x="461009" y="134112"/>
              </a:cxn>
              <a:cxn ang="0">
                <a:pos x="231647" y="134112"/>
              </a:cxn>
              <a:cxn ang="0">
                <a:pos x="201168" y="82295"/>
              </a:cxn>
              <a:cxn ang="0">
                <a:pos x="457199" y="0"/>
              </a:cxn>
              <a:cxn ang="0">
                <a:pos x="231647" y="134112"/>
              </a:cxn>
              <a:cxn ang="0">
                <a:pos x="461009" y="134112"/>
              </a:cxn>
              <a:cxn ang="0">
                <a:pos x="518159" y="100583"/>
              </a:cxn>
              <a:cxn ang="0">
                <a:pos x="457199" y="0"/>
              </a:cxn>
            </a:cxnLst>
            <a:rect l="0" t="0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637" name="object 15"/>
          <p:cNvSpPr>
            <a:spLocks/>
          </p:cNvSpPr>
          <p:nvPr/>
        </p:nvSpPr>
        <p:spPr bwMode="auto">
          <a:xfrm>
            <a:off x="3194050" y="2341563"/>
            <a:ext cx="519113" cy="338137"/>
          </a:xfrm>
          <a:custGeom>
            <a:avLst/>
            <a:gdLst/>
            <a:ahLst/>
            <a:cxnLst>
              <a:cxn ang="0">
                <a:pos x="201168" y="82295"/>
              </a:cxn>
              <a:cxn ang="0">
                <a:pos x="231647" y="134112"/>
              </a:cxn>
              <a:cxn ang="0">
                <a:pos x="457199" y="0"/>
              </a:cxn>
              <a:cxn ang="0">
                <a:pos x="518159" y="100583"/>
              </a:cxn>
              <a:cxn ang="0">
                <a:pos x="289559" y="234695"/>
              </a:cxn>
              <a:cxn ang="0">
                <a:pos x="320040" y="283463"/>
              </a:cxn>
              <a:cxn ang="0">
                <a:pos x="0" y="338327"/>
              </a:cxn>
              <a:cxn ang="0">
                <a:pos x="201168" y="82295"/>
              </a:cxn>
            </a:cxnLst>
            <a:rect l="0" t="0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943350" y="715963"/>
            <a:ext cx="3146425" cy="3857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tabLst>
                <a:tab pos="1557655" algn="l"/>
              </a:tabLst>
              <a:defRPr/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6"/>
          </p:nvPr>
        </p:nvSpPr>
        <p:spPr>
          <a:xfrm>
            <a:off x="4456113" y="6978650"/>
            <a:ext cx="2138362" cy="46038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spc="-10" dirty="0">
                <a:latin typeface="Arial"/>
                <a:cs typeface="Arial"/>
              </a:rPr>
              <a:t>7</a:t>
            </a:r>
            <a:endParaRPr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8050" y="1333500"/>
            <a:ext cx="8875713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90525" indent="-377825">
              <a:lnSpc>
                <a:spcPct val="102000"/>
              </a:lnSpc>
            </a:pPr>
            <a:r>
              <a:rPr lang="ru-RU" sz="1700" b="1">
                <a:solidFill>
                  <a:srgbClr val="4D3A2F"/>
                </a:solidFill>
                <a:cs typeface="Arial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</a:t>
            </a:r>
            <a:endParaRPr lang="ru-RU" sz="1700">
              <a:cs typeface="Arial" charset="0"/>
            </a:endParaRPr>
          </a:p>
        </p:txBody>
      </p:sp>
      <p:sp>
        <p:nvSpPr>
          <p:cNvPr id="1151" name="object 4"/>
          <p:cNvSpPr>
            <a:spLocks noChangeArrowheads="1"/>
          </p:cNvSpPr>
          <p:nvPr/>
        </p:nvSpPr>
        <p:spPr bwMode="auto">
          <a:xfrm>
            <a:off x="3633788" y="1947863"/>
            <a:ext cx="3419475" cy="5730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52" name="object 5"/>
          <p:cNvSpPr>
            <a:spLocks noChangeArrowheads="1"/>
          </p:cNvSpPr>
          <p:nvPr/>
        </p:nvSpPr>
        <p:spPr bwMode="auto">
          <a:xfrm>
            <a:off x="3608388" y="2722563"/>
            <a:ext cx="3530600" cy="573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53" name="object 6"/>
          <p:cNvSpPr>
            <a:spLocks noChangeArrowheads="1"/>
          </p:cNvSpPr>
          <p:nvPr/>
        </p:nvSpPr>
        <p:spPr bwMode="auto">
          <a:xfrm>
            <a:off x="7175500" y="2722563"/>
            <a:ext cx="3352800" cy="573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54" name="object 10"/>
          <p:cNvSpPr>
            <a:spLocks/>
          </p:cNvSpPr>
          <p:nvPr/>
        </p:nvSpPr>
        <p:spPr bwMode="auto">
          <a:xfrm>
            <a:off x="5260975" y="2414588"/>
            <a:ext cx="257175" cy="314325"/>
          </a:xfrm>
          <a:custGeom>
            <a:avLst/>
            <a:gdLst/>
            <a:ahLst/>
            <a:cxnLst>
              <a:cxn ang="0">
                <a:pos x="256031" y="195072"/>
              </a:cxn>
              <a:cxn ang="0">
                <a:pos x="0" y="195072"/>
              </a:cxn>
              <a:cxn ang="0">
                <a:pos x="128015" y="313943"/>
              </a:cxn>
              <a:cxn ang="0">
                <a:pos x="256031" y="195072"/>
              </a:cxn>
              <a:cxn ang="0">
                <a:pos x="192024" y="0"/>
              </a:cxn>
              <a:cxn ang="0">
                <a:pos x="64007" y="0"/>
              </a:cxn>
              <a:cxn ang="0">
                <a:pos x="64007" y="195072"/>
              </a:cxn>
              <a:cxn ang="0">
                <a:pos x="192024" y="195072"/>
              </a:cxn>
              <a:cxn ang="0">
                <a:pos x="192024" y="0"/>
              </a:cxn>
            </a:cxnLst>
            <a:rect l="0" t="0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5" name="object 11"/>
          <p:cNvSpPr>
            <a:spLocks/>
          </p:cNvSpPr>
          <p:nvPr/>
        </p:nvSpPr>
        <p:spPr bwMode="auto">
          <a:xfrm>
            <a:off x="5260975" y="2414588"/>
            <a:ext cx="257175" cy="314325"/>
          </a:xfrm>
          <a:custGeom>
            <a:avLst/>
            <a:gdLst/>
            <a:ahLst/>
            <a:cxnLst>
              <a:cxn ang="0">
                <a:pos x="0" y="195072"/>
              </a:cxn>
              <a:cxn ang="0">
                <a:pos x="64007" y="195072"/>
              </a:cxn>
              <a:cxn ang="0">
                <a:pos x="64007" y="0"/>
              </a:cxn>
              <a:cxn ang="0">
                <a:pos x="192024" y="0"/>
              </a:cxn>
              <a:cxn ang="0">
                <a:pos x="192024" y="195072"/>
              </a:cxn>
              <a:cxn ang="0">
                <a:pos x="256031" y="195072"/>
              </a:cxn>
              <a:cxn ang="0">
                <a:pos x="128015" y="313943"/>
              </a:cxn>
              <a:cxn ang="0">
                <a:pos x="0" y="195072"/>
              </a:cxn>
            </a:cxnLst>
            <a:rect l="0" t="0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6" name="object 12"/>
          <p:cNvSpPr>
            <a:spLocks/>
          </p:cNvSpPr>
          <p:nvPr/>
        </p:nvSpPr>
        <p:spPr bwMode="auto">
          <a:xfrm>
            <a:off x="6980238" y="2341563"/>
            <a:ext cx="517525" cy="338137"/>
          </a:xfrm>
          <a:custGeom>
            <a:avLst/>
            <a:gdLst/>
            <a:ahLst/>
            <a:cxnLst>
              <a:cxn ang="0">
                <a:pos x="57911" y="0"/>
              </a:cxn>
              <a:cxn ang="0">
                <a:pos x="0" y="100583"/>
              </a:cxn>
              <a:cxn ang="0">
                <a:pos x="228600" y="234695"/>
              </a:cxn>
              <a:cxn ang="0">
                <a:pos x="198120" y="283463"/>
              </a:cxn>
              <a:cxn ang="0">
                <a:pos x="518159" y="338327"/>
              </a:cxn>
              <a:cxn ang="0">
                <a:pos x="357704" y="134112"/>
              </a:cxn>
              <a:cxn ang="0">
                <a:pos x="286511" y="134112"/>
              </a:cxn>
              <a:cxn ang="0">
                <a:pos x="57911" y="0"/>
              </a:cxn>
              <a:cxn ang="0">
                <a:pos x="316991" y="82295"/>
              </a:cxn>
              <a:cxn ang="0">
                <a:pos x="286511" y="134112"/>
              </a:cxn>
              <a:cxn ang="0">
                <a:pos x="357704" y="134112"/>
              </a:cxn>
              <a:cxn ang="0">
                <a:pos x="316991" y="82295"/>
              </a:cxn>
            </a:cxnLst>
            <a:rect l="0" t="0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7" name="object 13"/>
          <p:cNvSpPr>
            <a:spLocks/>
          </p:cNvSpPr>
          <p:nvPr/>
        </p:nvSpPr>
        <p:spPr bwMode="auto">
          <a:xfrm>
            <a:off x="6980238" y="2341563"/>
            <a:ext cx="517525" cy="338137"/>
          </a:xfrm>
          <a:custGeom>
            <a:avLst/>
            <a:gdLst/>
            <a:ahLst/>
            <a:cxnLst>
              <a:cxn ang="0">
                <a:pos x="198120" y="283463"/>
              </a:cxn>
              <a:cxn ang="0">
                <a:pos x="228600" y="234695"/>
              </a:cxn>
              <a:cxn ang="0">
                <a:pos x="0" y="100583"/>
              </a:cxn>
              <a:cxn ang="0">
                <a:pos x="57911" y="0"/>
              </a:cxn>
              <a:cxn ang="0">
                <a:pos x="286511" y="134112"/>
              </a:cxn>
              <a:cxn ang="0">
                <a:pos x="316991" y="82295"/>
              </a:cxn>
              <a:cxn ang="0">
                <a:pos x="518159" y="338327"/>
              </a:cxn>
              <a:cxn ang="0">
                <a:pos x="198120" y="283463"/>
              </a:cxn>
            </a:cxnLst>
            <a:rect l="0" t="0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8" name="object 14"/>
          <p:cNvSpPr>
            <a:spLocks/>
          </p:cNvSpPr>
          <p:nvPr/>
        </p:nvSpPr>
        <p:spPr bwMode="auto">
          <a:xfrm>
            <a:off x="3194050" y="2341563"/>
            <a:ext cx="519113" cy="338137"/>
          </a:xfrm>
          <a:custGeom>
            <a:avLst/>
            <a:gdLst/>
            <a:ahLst/>
            <a:cxnLst>
              <a:cxn ang="0">
                <a:pos x="201168" y="82295"/>
              </a:cxn>
              <a:cxn ang="0">
                <a:pos x="0" y="338327"/>
              </a:cxn>
              <a:cxn ang="0">
                <a:pos x="320040" y="283463"/>
              </a:cxn>
              <a:cxn ang="0">
                <a:pos x="289559" y="234695"/>
              </a:cxn>
              <a:cxn ang="0">
                <a:pos x="461009" y="134112"/>
              </a:cxn>
              <a:cxn ang="0">
                <a:pos x="231647" y="134112"/>
              </a:cxn>
              <a:cxn ang="0">
                <a:pos x="201168" y="82295"/>
              </a:cxn>
              <a:cxn ang="0">
                <a:pos x="457199" y="0"/>
              </a:cxn>
              <a:cxn ang="0">
                <a:pos x="231647" y="134112"/>
              </a:cxn>
              <a:cxn ang="0">
                <a:pos x="461009" y="134112"/>
              </a:cxn>
              <a:cxn ang="0">
                <a:pos x="518159" y="100583"/>
              </a:cxn>
              <a:cxn ang="0">
                <a:pos x="457199" y="0"/>
              </a:cxn>
            </a:cxnLst>
            <a:rect l="0" t="0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9" name="object 15"/>
          <p:cNvSpPr>
            <a:spLocks/>
          </p:cNvSpPr>
          <p:nvPr/>
        </p:nvSpPr>
        <p:spPr bwMode="auto">
          <a:xfrm>
            <a:off x="3194050" y="2341563"/>
            <a:ext cx="519113" cy="338137"/>
          </a:xfrm>
          <a:custGeom>
            <a:avLst/>
            <a:gdLst/>
            <a:ahLst/>
            <a:cxnLst>
              <a:cxn ang="0">
                <a:pos x="201168" y="82295"/>
              </a:cxn>
              <a:cxn ang="0">
                <a:pos x="231647" y="134112"/>
              </a:cxn>
              <a:cxn ang="0">
                <a:pos x="457199" y="0"/>
              </a:cxn>
              <a:cxn ang="0">
                <a:pos x="518159" y="100583"/>
              </a:cxn>
              <a:cxn ang="0">
                <a:pos x="289559" y="234695"/>
              </a:cxn>
              <a:cxn ang="0">
                <a:pos x="320040" y="283463"/>
              </a:cxn>
              <a:cxn ang="0">
                <a:pos x="0" y="338327"/>
              </a:cxn>
              <a:cxn ang="0">
                <a:pos x="201168" y="82295"/>
              </a:cxn>
            </a:cxnLst>
            <a:rect l="0" t="0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noFill/>
          <a:ln w="27430">
            <a:solidFill>
              <a:srgbClr val="AF751E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1231900" y="715963"/>
            <a:ext cx="8839200" cy="769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tabLst>
                <a:tab pos="1557655" algn="l"/>
              </a:tabLst>
              <a:defRPr/>
            </a:pPr>
            <a:r>
              <a:rPr lang="ru-RU" sz="2600" b="1" spc="-20" dirty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 fontAlgn="auto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tabLst>
                <a:tab pos="1557655" algn="l"/>
              </a:tabLst>
              <a:defRPr/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marL="364974" indent="-364974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Структура доходов бюджета в 2020 -2022 годах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>
          <a:xfrm>
            <a:off x="4451350" y="6546850"/>
            <a:ext cx="2138363" cy="46038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spc="-10" dirty="0">
                <a:latin typeface="Arial"/>
                <a:cs typeface="Arial"/>
              </a:rPr>
              <a:t>7</a:t>
            </a:r>
            <a:endParaRPr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63" y="3887788"/>
            <a:ext cx="2090737" cy="2460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2020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9900" y="3886200"/>
            <a:ext cx="2286000" cy="24765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2021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66100" y="3887788"/>
            <a:ext cx="1752600" cy="2460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2022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913"/>
            <a:ext cx="3092450" cy="279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1147" name="Object 123"/>
          <p:cNvGraphicFramePr>
            <a:graphicFrameLocks noGrp="1"/>
          </p:cNvGraphicFramePr>
          <p:nvPr/>
        </p:nvGraphicFramePr>
        <p:xfrm>
          <a:off x="738188" y="4187825"/>
          <a:ext cx="2455862" cy="1752600"/>
        </p:xfrm>
        <a:graphic>
          <a:graphicData uri="http://schemas.openxmlformats.org/presentationml/2006/ole">
            <p:oleObj spid="_x0000_s1147" name="Лист" r:id="rId6" imgW="2638425" imgH="2114499" progId="Excel.Sheet.8">
              <p:embed/>
            </p:oleObj>
          </a:graphicData>
        </a:graphic>
      </p:graphicFrame>
      <p:graphicFrame>
        <p:nvGraphicFramePr>
          <p:cNvPr id="1148" name="Object 124"/>
          <p:cNvGraphicFramePr>
            <a:graphicFrameLocks noGrp="1"/>
          </p:cNvGraphicFramePr>
          <p:nvPr/>
        </p:nvGraphicFramePr>
        <p:xfrm>
          <a:off x="7794625" y="4311650"/>
          <a:ext cx="2281238" cy="1446213"/>
        </p:xfrm>
        <a:graphic>
          <a:graphicData uri="http://schemas.openxmlformats.org/presentationml/2006/ole">
            <p:oleObj spid="_x0000_s1148" name="Лист" r:id="rId7" imgW="2886075" imgH="1752803" progId="Excel.Sheet.8">
              <p:embed/>
            </p:oleObj>
          </a:graphicData>
        </a:graphic>
      </p:graphicFrame>
      <p:sp>
        <p:nvSpPr>
          <p:cNvPr id="29" name="Овал 28"/>
          <p:cNvSpPr/>
          <p:nvPr/>
        </p:nvSpPr>
        <p:spPr>
          <a:xfrm>
            <a:off x="249238" y="6270625"/>
            <a:ext cx="261937" cy="2016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700" y="6169025"/>
            <a:ext cx="2246313" cy="40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Налоговые доходы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3713163" y="6075363"/>
            <a:ext cx="261937" cy="2016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79900" y="5940425"/>
            <a:ext cx="2590800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13700" y="5856288"/>
            <a:ext cx="2362200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Безвозмездные поступления</a:t>
            </a:r>
          </a:p>
        </p:txBody>
      </p:sp>
      <p:graphicFrame>
        <p:nvGraphicFramePr>
          <p:cNvPr id="1149" name="Object 125"/>
          <p:cNvGraphicFramePr>
            <a:graphicFrameLocks noGrp="1"/>
          </p:cNvGraphicFramePr>
          <p:nvPr/>
        </p:nvGraphicFramePr>
        <p:xfrm>
          <a:off x="4279900" y="4311650"/>
          <a:ext cx="2279650" cy="1447800"/>
        </p:xfrm>
        <a:graphic>
          <a:graphicData uri="http://schemas.openxmlformats.org/presentationml/2006/ole">
            <p:oleObj spid="_x0000_s1149" name="Лист" r:id="rId8" imgW="2886075" imgH="1752803" progId="Excel.Sheet.8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>
          <a:xfrm>
            <a:off x="7378700" y="6075363"/>
            <a:ext cx="323850" cy="20161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438"/>
            <a:ext cx="9372600" cy="800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52425" algn="ctr"/>
            <a:r>
              <a:rPr lang="ru-RU" sz="2600" b="1">
                <a:solidFill>
                  <a:srgbClr val="513126"/>
                </a:solidFill>
                <a:latin typeface="Tahoma" pitchFamily="34" charset="0"/>
                <a:cs typeface="Tahoma" pitchFamily="34" charset="0"/>
              </a:rPr>
              <a:t>Структура доходов районного бюджета Колпнянского района на 2020 год (млн. руб.)</a:t>
            </a:r>
            <a:endParaRPr lang="ru-RU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object 48"/>
          <p:cNvSpPr>
            <a:spLocks noGrp="1"/>
          </p:cNvSpPr>
          <p:nvPr>
            <p:ph type="sldNum" sz="quarter" idx="16"/>
          </p:nvPr>
        </p:nvSpPr>
        <p:spPr>
          <a:xfrm>
            <a:off x="4456113" y="6978650"/>
            <a:ext cx="2138362" cy="46038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</a:t>
            </a:r>
            <a:endParaRPr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9699" name="Объект 50"/>
          <p:cNvGraphicFramePr>
            <a:graphicFrameLocks noGrp="1"/>
          </p:cNvGraphicFramePr>
          <p:nvPr>
            <p:ph sz="quarter" idx="13"/>
          </p:nvPr>
        </p:nvGraphicFramePr>
        <p:xfrm>
          <a:off x="381000" y="1365250"/>
          <a:ext cx="10007600" cy="5359400"/>
        </p:xfrm>
        <a:graphic>
          <a:graphicData uri="http://schemas.openxmlformats.org/presentationml/2006/ole">
            <p:oleObj spid="_x0000_s29699" r:id="rId3" imgW="10004403" imgH="5358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Налоговые доходы районного бюджета на 2020 год (</a:t>
            </a:r>
            <a:r>
              <a:rPr lang="ru-RU" sz="2800" dirty="0" err="1" smtClean="0"/>
              <a:t>млн.руб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graphicFrame>
        <p:nvGraphicFramePr>
          <p:cNvPr id="30722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238500" y="1365250"/>
          <a:ext cx="7129463" cy="4902200"/>
        </p:xfrm>
        <a:graphic>
          <a:graphicData uri="http://schemas.openxmlformats.org/presentationml/2006/ole">
            <p:oleObj spid="_x0000_s30722" r:id="rId3" imgW="7132938" imgH="4901609" progId="Excel.Chart.8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spc="-10" dirty="0">
                <a:latin typeface="Arial"/>
                <a:cs typeface="Arial"/>
              </a:rPr>
              <a:t>9</a:t>
            </a:r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0" y="1035050"/>
            <a:ext cx="1447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0" y="164465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</a:rPr>
              <a:t>2020 год – 18,4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2021 год – 19,0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2022 год – 19,7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2863850"/>
            <a:ext cx="19050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354965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</a:rPr>
              <a:t>2020 год – 15,6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2021 год – 15,6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2022 год – 15,6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8500" y="4835525"/>
            <a:ext cx="2209800" cy="54451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0900" y="553085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</a:rPr>
              <a:t>2020 год – 5,9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2021 год – 6,0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2022 год – 6,1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6900" y="5530850"/>
            <a:ext cx="1828800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5500" y="621665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</a:rPr>
              <a:t>2020 год – 1,5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2021 год – 1,5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2022 год – 1,6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2020 </a:t>
            </a:r>
            <a:r>
              <a:rPr lang="ru-RU" sz="2800" dirty="0"/>
              <a:t>год </a:t>
            </a:r>
            <a:r>
              <a:rPr lang="ru-RU" sz="2800" dirty="0" smtClean="0"/>
              <a:t>(млн.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31746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086100" y="1441450"/>
          <a:ext cx="6977063" cy="5511800"/>
        </p:xfrm>
        <a:graphic>
          <a:graphicData uri="http://schemas.openxmlformats.org/presentationml/2006/ole">
            <p:oleObj spid="_x0000_s31746" r:id="rId3" imgW="6980525" imgH="5517358" progId="Excel.Char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92250"/>
            <a:ext cx="259080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2711450"/>
            <a:ext cx="2438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</a:rPr>
              <a:t>2020 год – 21,1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2021 год – 23,2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2022 год – 23,5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Безвозмездные поступления районного бюджета на 2020 год (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graphicFrame>
        <p:nvGraphicFramePr>
          <p:cNvPr id="32770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571500" y="1898650"/>
          <a:ext cx="9474200" cy="4978400"/>
        </p:xfrm>
        <a:graphic>
          <a:graphicData uri="http://schemas.openxmlformats.org/presentationml/2006/ole">
            <p:oleObj spid="_x0000_s32770" r:id="rId3" imgW="9474005" imgH="49808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463675"/>
            <a:ext cx="719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object 17"/>
          <p:cNvSpPr>
            <a:spLocks noChangeArrowheads="1"/>
          </p:cNvSpPr>
          <p:nvPr/>
        </p:nvSpPr>
        <p:spPr bwMode="auto">
          <a:xfrm>
            <a:off x="355600" y="2178050"/>
            <a:ext cx="647700" cy="488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object 18"/>
          <p:cNvSpPr>
            <a:spLocks noChangeArrowheads="1"/>
          </p:cNvSpPr>
          <p:nvPr/>
        </p:nvSpPr>
        <p:spPr bwMode="auto">
          <a:xfrm>
            <a:off x="354013" y="2863850"/>
            <a:ext cx="647700" cy="476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797" name="object 14"/>
          <p:cNvSpPr>
            <a:spLocks noChangeArrowheads="1"/>
          </p:cNvSpPr>
          <p:nvPr/>
        </p:nvSpPr>
        <p:spPr bwMode="auto">
          <a:xfrm>
            <a:off x="355600" y="3473450"/>
            <a:ext cx="646113" cy="503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798" name="object 19"/>
          <p:cNvSpPr>
            <a:spLocks noChangeArrowheads="1"/>
          </p:cNvSpPr>
          <p:nvPr/>
        </p:nvSpPr>
        <p:spPr bwMode="auto">
          <a:xfrm>
            <a:off x="355600" y="4083050"/>
            <a:ext cx="719138" cy="5143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799" name="object 15"/>
          <p:cNvSpPr>
            <a:spLocks noChangeArrowheads="1"/>
          </p:cNvSpPr>
          <p:nvPr/>
        </p:nvSpPr>
        <p:spPr bwMode="auto">
          <a:xfrm>
            <a:off x="4356100" y="1547813"/>
            <a:ext cx="720725" cy="5064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800" name="object 22"/>
          <p:cNvSpPr>
            <a:spLocks noChangeArrowheads="1"/>
          </p:cNvSpPr>
          <p:nvPr/>
        </p:nvSpPr>
        <p:spPr bwMode="auto">
          <a:xfrm>
            <a:off x="4321175" y="2208213"/>
            <a:ext cx="788988" cy="536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3801" name="object 12"/>
          <p:cNvSpPr>
            <a:spLocks noChangeArrowheads="1"/>
          </p:cNvSpPr>
          <p:nvPr/>
        </p:nvSpPr>
        <p:spPr bwMode="auto">
          <a:xfrm>
            <a:off x="4356100" y="2887663"/>
            <a:ext cx="717550" cy="4968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31900" y="1730375"/>
          <a:ext cx="2514600" cy="271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55700" y="2255838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55700" y="2863850"/>
          <a:ext cx="23622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31900" y="4340225"/>
          <a:ext cx="1752600" cy="17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70500" y="1735138"/>
          <a:ext cx="2209800" cy="27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70500" y="3086100"/>
          <a:ext cx="2362200" cy="29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3850" name="object 13"/>
          <p:cNvSpPr>
            <a:spLocks noChangeArrowheads="1"/>
          </p:cNvSpPr>
          <p:nvPr/>
        </p:nvSpPr>
        <p:spPr bwMode="auto">
          <a:xfrm>
            <a:off x="4392613" y="3598863"/>
            <a:ext cx="647700" cy="4841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270500" y="3598863"/>
          <a:ext cx="2362200" cy="51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3857" name="object 16"/>
          <p:cNvSpPr>
            <a:spLocks noChangeArrowheads="1"/>
          </p:cNvSpPr>
          <p:nvPr/>
        </p:nvSpPr>
        <p:spPr bwMode="auto">
          <a:xfrm>
            <a:off x="4403725" y="4340225"/>
            <a:ext cx="687388" cy="4699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270500" y="4340225"/>
          <a:ext cx="4114800" cy="512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963" y="5226050"/>
            <a:ext cx="9278937" cy="213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">
              <a:lnSpc>
                <a:spcPct val="101000"/>
              </a:lnSpc>
            </a:pPr>
            <a:r>
              <a:rPr lang="ru-RU" sz="14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  <a:endParaRPr lang="ru-RU" sz="1400">
              <a:latin typeface="Tahoma" pitchFamily="34" charset="0"/>
              <a:cs typeface="Tahoma" pitchFamily="34" charset="0"/>
            </a:endParaRPr>
          </a:p>
          <a:p>
            <a:pPr marL="22225">
              <a:lnSpc>
                <a:spcPts val="1700"/>
              </a:lnSpc>
              <a:spcBef>
                <a:spcPts val="75"/>
              </a:spcBef>
            </a:pPr>
            <a:endParaRPr lang="ru-RU" sz="1400">
              <a:latin typeface="Trebuchet MS" pitchFamily="34" charset="0"/>
            </a:endParaRPr>
          </a:p>
          <a:p>
            <a:pPr marL="22225">
              <a:lnSpc>
                <a:spcPct val="101000"/>
              </a:lnSpc>
            </a:pPr>
            <a:r>
              <a:rPr lang="ru-RU" sz="14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  <a:endParaRPr lang="ru-RU" sz="1400">
              <a:latin typeface="Tahoma" pitchFamily="34" charset="0"/>
              <a:cs typeface="Tahoma" pitchFamily="34" charset="0"/>
            </a:endParaRPr>
          </a:p>
          <a:p>
            <a:pPr marL="22225">
              <a:lnSpc>
                <a:spcPts val="1800"/>
              </a:lnSpc>
            </a:pPr>
            <a:endParaRPr lang="ru-RU" sz="1400">
              <a:latin typeface="Trebuchet MS" pitchFamily="34" charset="0"/>
            </a:endParaRPr>
          </a:p>
          <a:p>
            <a:pPr marL="22225">
              <a:lnSpc>
                <a:spcPts val="1775"/>
              </a:lnSpc>
            </a:pPr>
            <a:r>
              <a:rPr lang="ru-RU" sz="14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Например, в составе раздела «Образование», в том числе, выделяются:</a:t>
            </a:r>
            <a:endParaRPr lang="ru-RU" sz="1400">
              <a:latin typeface="Tahoma" pitchFamily="34" charset="0"/>
              <a:cs typeface="Tahoma" pitchFamily="34" charset="0"/>
            </a:endParaRPr>
          </a:p>
          <a:p>
            <a:pPr marL="22225">
              <a:lnSpc>
                <a:spcPts val="1813"/>
              </a:lnSpc>
              <a:spcBef>
                <a:spcPts val="75"/>
              </a:spcBef>
            </a:pPr>
            <a:r>
              <a:rPr lang="ru-RU" sz="1400" b="1" i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Дошкольное образование; Общее образование и др.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20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34818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90500" y="1746250"/>
          <a:ext cx="9855200" cy="5664200"/>
        </p:xfrm>
        <a:graphic>
          <a:graphicData uri="http://schemas.openxmlformats.org/presentationml/2006/ole">
            <p:oleObj spid="_x0000_s34818" r:id="rId3" imgW="9858086" imgH="56697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21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35842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90500" y="1746250"/>
          <a:ext cx="9855200" cy="5664200"/>
        </p:xfrm>
        <a:graphic>
          <a:graphicData uri="http://schemas.openxmlformats.org/presentationml/2006/ole">
            <p:oleObj spid="_x0000_s35842" r:id="rId3" imgW="9858086" imgH="56697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4425" y="1649413"/>
            <a:ext cx="1603375" cy="5984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 fontAlgn="auto">
              <a:lnSpc>
                <a:spcPts val="2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875" y="1649413"/>
            <a:ext cx="115888" cy="301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288" y="1649413"/>
            <a:ext cx="3182937" cy="5984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1630" fontAlgn="auto">
              <a:lnSpc>
                <a:spcPts val="2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 fontAlgn="auto">
              <a:lnSpc>
                <a:spcPts val="2335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  <a:tab pos="2764790" algn="l"/>
              </a:tabLst>
              <a:defRPr/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225" y="1649413"/>
            <a:ext cx="1784350" cy="301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630680" algn="l"/>
              </a:tabLst>
              <a:defRPr/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513" y="2238375"/>
            <a:ext cx="9513887" cy="4806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91025">
              <a:tabLst>
                <a:tab pos="5592763" algn="l"/>
                <a:tab pos="6442075" algn="l"/>
                <a:tab pos="6791325" algn="l"/>
              </a:tabLst>
            </a:pP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решения	задач	и	функций государства и местного самоуправления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 marL="4391025">
              <a:lnSpc>
                <a:spcPts val="2400"/>
              </a:lnSpc>
              <a:tabLst>
                <a:tab pos="5592763" algn="l"/>
                <a:tab pos="6442075" algn="l"/>
                <a:tab pos="6791325" algn="l"/>
              </a:tabLst>
            </a:pPr>
            <a:endParaRPr lang="ru-RU" sz="2400">
              <a:latin typeface="Trebuchet MS" pitchFamily="34" charset="0"/>
            </a:endParaRPr>
          </a:p>
          <a:p>
            <a:pPr marL="4391025">
              <a:lnSpc>
                <a:spcPts val="2325"/>
              </a:lnSpc>
              <a:tabLst>
                <a:tab pos="5592763" algn="l"/>
                <a:tab pos="6442075" algn="l"/>
                <a:tab pos="6791325" algn="l"/>
              </a:tabLst>
            </a:pPr>
            <a:r>
              <a:rPr lang="ru-RU" sz="19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БЮДЖЕТ	</a:t>
            </a: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–	план	доходов	и	расходов	на определенный период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 marL="4391025">
              <a:lnSpc>
                <a:spcPts val="1200"/>
              </a:lnSpc>
              <a:spcBef>
                <a:spcPts val="25"/>
              </a:spcBef>
              <a:tabLst>
                <a:tab pos="5592763" algn="l"/>
                <a:tab pos="6442075" algn="l"/>
                <a:tab pos="6791325" algn="l"/>
              </a:tabLst>
            </a:pPr>
            <a:endParaRPr lang="ru-RU" sz="1200">
              <a:latin typeface="Trebuchet MS" pitchFamily="34" charset="0"/>
            </a:endParaRPr>
          </a:p>
          <a:p>
            <a:pPr marL="4391025">
              <a:lnSpc>
                <a:spcPts val="1900"/>
              </a:lnSpc>
              <a:tabLst>
                <a:tab pos="5592763" algn="l"/>
                <a:tab pos="6442075" algn="l"/>
                <a:tab pos="6791325" algn="l"/>
              </a:tabLst>
            </a:pPr>
            <a:endParaRPr lang="ru-RU" sz="1900">
              <a:latin typeface="Trebuchet MS" pitchFamily="34" charset="0"/>
            </a:endParaRPr>
          </a:p>
          <a:p>
            <a:pPr marL="4391025">
              <a:lnSpc>
                <a:spcPts val="1900"/>
              </a:lnSpc>
              <a:tabLst>
                <a:tab pos="5592763" algn="l"/>
                <a:tab pos="6442075" algn="l"/>
                <a:tab pos="6791325" algn="l"/>
              </a:tabLst>
            </a:pPr>
            <a:endParaRPr lang="ru-RU" sz="1900">
              <a:latin typeface="Trebuchet MS" pitchFamily="34" charset="0"/>
            </a:endParaRPr>
          </a:p>
          <a:p>
            <a:pPr marL="4391025">
              <a:tabLst>
                <a:tab pos="5592763" algn="l"/>
                <a:tab pos="6442075" algn="l"/>
                <a:tab pos="6791325" algn="l"/>
              </a:tabLst>
            </a:pPr>
            <a:r>
              <a:rPr lang="ru-RU" sz="19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БЮДЖЕТ	</a:t>
            </a: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имеет каждое публично-правовое образование: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 marL="4391025">
              <a:lnSpc>
                <a:spcPts val="2300"/>
              </a:lnSpc>
              <a:spcBef>
                <a:spcPts val="13"/>
              </a:spcBef>
              <a:tabLst>
                <a:tab pos="5592763" algn="l"/>
                <a:tab pos="6442075" algn="l"/>
                <a:tab pos="6791325" algn="l"/>
              </a:tabLst>
            </a:pPr>
            <a:endParaRPr lang="ru-RU" sz="2300">
              <a:latin typeface="Trebuchet MS" pitchFamily="34" charset="0"/>
            </a:endParaRPr>
          </a:p>
          <a:p>
            <a:pPr marL="4391025">
              <a:buClr>
                <a:srgbClr val="523127"/>
              </a:buClr>
              <a:buFont typeface="Tahoma" pitchFamily="34" charset="0"/>
              <a:buAutoNum type="arabicParenR"/>
              <a:tabLst>
                <a:tab pos="5592763" algn="l"/>
                <a:tab pos="6442075" algn="l"/>
                <a:tab pos="6791325" algn="l"/>
              </a:tabLst>
            </a:pP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Российская Федерация - федеральный бюджет;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 marL="4391025">
              <a:lnSpc>
                <a:spcPts val="2400"/>
              </a:lnSpc>
              <a:spcBef>
                <a:spcPts val="25"/>
              </a:spcBef>
              <a:buClr>
                <a:srgbClr val="523127"/>
              </a:buClr>
              <a:buFont typeface="Tahoma" pitchFamily="34" charset="0"/>
              <a:buAutoNum type="arabicParenR"/>
              <a:tabLst>
                <a:tab pos="5592763" algn="l"/>
                <a:tab pos="6442075" algn="l"/>
                <a:tab pos="6791325" algn="l"/>
              </a:tabLst>
            </a:pPr>
            <a:endParaRPr lang="ru-RU" sz="2400">
              <a:latin typeface="Trebuchet MS" pitchFamily="34" charset="0"/>
            </a:endParaRPr>
          </a:p>
          <a:p>
            <a:pPr marL="4391025">
              <a:lnSpc>
                <a:spcPts val="2325"/>
              </a:lnSpc>
              <a:buClr>
                <a:srgbClr val="523127"/>
              </a:buClr>
              <a:buFont typeface="Tahoma" pitchFamily="34" charset="0"/>
              <a:buAutoNum type="arabicParenR"/>
              <a:tabLst>
                <a:tab pos="5592763" algn="l"/>
                <a:tab pos="6442075" algn="l"/>
                <a:tab pos="6791325" algn="l"/>
              </a:tabLst>
            </a:pP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субъекты Российской Федерации – областной, краевой, республиканский бюджеты;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 marL="4391025">
              <a:lnSpc>
                <a:spcPts val="2200"/>
              </a:lnSpc>
              <a:spcBef>
                <a:spcPts val="25"/>
              </a:spcBef>
              <a:buClr>
                <a:srgbClr val="523127"/>
              </a:buClr>
              <a:buFont typeface="Tahoma" pitchFamily="34" charset="0"/>
              <a:buAutoNum type="arabicParenR"/>
              <a:tabLst>
                <a:tab pos="5592763" algn="l"/>
                <a:tab pos="6442075" algn="l"/>
                <a:tab pos="6791325" algn="l"/>
              </a:tabLst>
            </a:pPr>
            <a:endParaRPr lang="ru-RU" sz="2200">
              <a:latin typeface="Trebuchet MS" pitchFamily="34" charset="0"/>
            </a:endParaRPr>
          </a:p>
          <a:p>
            <a:pPr marL="4391025">
              <a:buClr>
                <a:srgbClr val="523127"/>
              </a:buClr>
              <a:buFont typeface="Tahoma" pitchFamily="34" charset="0"/>
              <a:buAutoNum type="arabicParenR"/>
              <a:tabLst>
                <a:tab pos="5592763" algn="l"/>
                <a:tab pos="6442075" algn="l"/>
                <a:tab pos="6791325" algn="l"/>
              </a:tabLst>
            </a:pPr>
            <a:r>
              <a:rPr lang="ru-RU" sz="1900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муниципальные районы, городские округа, городские и сельские поселения – местные бюджеты.</a:t>
            </a:r>
            <a:endParaRPr lang="ru-RU" sz="19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4" name="object 8"/>
          <p:cNvSpPr>
            <a:spLocks noChangeArrowheads="1"/>
          </p:cNvSpPr>
          <p:nvPr/>
        </p:nvSpPr>
        <p:spPr bwMode="auto">
          <a:xfrm>
            <a:off x="268288" y="1600200"/>
            <a:ext cx="3846512" cy="2365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725" y="325438"/>
            <a:ext cx="8747125" cy="795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362200" indent="-2349500"/>
            <a:r>
              <a:rPr lang="ru-RU" sz="2600" b="1">
                <a:solidFill>
                  <a:srgbClr val="523127"/>
                </a:solidFill>
                <a:latin typeface="Tahoma" pitchFamily="34" charset="0"/>
                <a:cs typeface="Tahoma" pitchFamily="34" charset="0"/>
              </a:rPr>
              <a:t>Что такое бюджет, структура бюджетной системы Российской Федерации</a:t>
            </a:r>
            <a:endParaRPr lang="ru-RU" sz="2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22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36866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90500" y="1746250"/>
          <a:ext cx="9855200" cy="5664200"/>
        </p:xfrm>
        <a:graphic>
          <a:graphicData uri="http://schemas.openxmlformats.org/presentationml/2006/ole">
            <p:oleObj spid="_x0000_s36866" r:id="rId3" imgW="9858086" imgH="56697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37890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933700" y="2889250"/>
          <a:ext cx="147638" cy="147638"/>
        </p:xfrm>
        <a:graphic>
          <a:graphicData uri="http://schemas.openxmlformats.org/presentationml/2006/ole">
            <p:oleObj spid="_x0000_s37890" r:id="rId3" imgW="146317" imgH="146317" progId="Excel.Chart.8">
              <p:embed/>
            </p:oleObj>
          </a:graphicData>
        </a:graphic>
      </p:graphicFrame>
      <p:graphicFrame>
        <p:nvGraphicFramePr>
          <p:cNvPr id="38012" name="Group 124"/>
          <p:cNvGraphicFramePr>
            <a:graphicFrameLocks noGrp="1"/>
          </p:cNvGraphicFramePr>
          <p:nvPr/>
        </p:nvGraphicFramePr>
        <p:xfrm>
          <a:off x="165100" y="215900"/>
          <a:ext cx="10363200" cy="7194550"/>
        </p:xfrm>
        <a:graphic>
          <a:graphicData uri="http://schemas.openxmlformats.org/drawingml/2006/table">
            <a:tbl>
              <a:tblPr/>
              <a:tblGrid>
                <a:gridCol w="6904038"/>
                <a:gridCol w="1181100"/>
                <a:gridCol w="1042987"/>
                <a:gridCol w="12350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"Противодействие экстремизму и профилактика терроризма на территории Колпнянского района Орловской области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муниципальной службы в Колпнянском районе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23 495,0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23 495,0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23 495,0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"Профилактика правонарушений и противодействие преступности на территории Колпнянского района Орловской области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"Профилактика наркомании, алкоголизма и табакокурения на 2019-2021 годы в муниципальном образовании Колпнянский район Орловской области"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Колпнянского района Орловской области на 2019-2021 годы»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"О противодействии коррупции в Колпнянском районе Орловской области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«Поддержка социально-ориентированных некоммерческих организаций, осуществляющих деятельность на территории муниципального образования Колпнянский район  Орловской области на 2017-2020 годы»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дорожного хозяйства Колпнянского района на 20182020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33 835,1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10 101,0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10 101,0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"Поддержка и развитие малого предпринимательства в Колпнянском районе Орловской области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"Обеспечение жильем молодых семей Колпнянского района на 2019-2021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«Комплесное развитие сельских территорий Колпнянского района Орловской области"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3 566,4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«Содействие занятости населения  и улучшение условий охраны труда в Колпнянском районе на 2018-2020 годы»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Колпнянского района Орловской области на 2019-2020 годы»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"Создание условий для эффективного и ответственного управления муниципальными финансами Колпнянского района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4 099,5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3 799,5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3 799,5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системы образования Колпнянского района на 2019-2021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144 792,2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114 170,7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113 102,6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"Устройство контейнерных площадок на территории Колпнянского района Орловской области на период 2019-2021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Колпнянском районе на 2018-2020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"Культура Колпнянского района на 2019-2021 годы"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15 975,7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15 405,3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16 659,7</a:t>
                      </a:r>
                    </a:p>
                  </a:txBody>
                  <a:tcPr marL="35022" marR="350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226 955,5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167 184,1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167 282,9</a:t>
                      </a:r>
                    </a:p>
                  </a:txBody>
                  <a:tcPr marL="35022" marR="350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37993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3891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933700" y="2889250"/>
          <a:ext cx="147638" cy="147638"/>
        </p:xfrm>
        <a:graphic>
          <a:graphicData uri="http://schemas.openxmlformats.org/presentationml/2006/ole">
            <p:oleObj spid="_x0000_s38914" r:id="rId3" imgW="146317" imgH="146317" progId="Excel.Chart.8">
              <p:embed/>
            </p:oleObj>
          </a:graphicData>
        </a:graphic>
      </p:graphicFrame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lIns="104278" tIns="52139" rIns="104278" bIns="52139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393700" y="2070100"/>
            <a:ext cx="9677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Управление финансов и экономики администрации Колпнянского района Орловской области</a:t>
            </a:r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 </a:t>
            </a:r>
          </a:p>
          <a:p>
            <a:r>
              <a:rPr lang="ru-RU" sz="2400" b="1">
                <a:latin typeface="Trebuchet MS" pitchFamily="34" charset="0"/>
              </a:rPr>
              <a:t>303410, Орловская область, Колпнянский район, п. Колпна, ул. Торговая, д.25.</a:t>
            </a:r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 </a:t>
            </a:r>
          </a:p>
          <a:p>
            <a:pPr algn="just"/>
            <a:r>
              <a:rPr lang="ru-RU" sz="2400">
                <a:latin typeface="Trebuchet MS" pitchFamily="34" charset="0"/>
              </a:rPr>
              <a:t>Начальник управления финансов и экономики Тарасова О.Н. </a:t>
            </a:r>
            <a:r>
              <a:rPr lang="ru-RU" sz="2400" b="1">
                <a:latin typeface="Trebuchet MS" pitchFamily="34" charset="0"/>
              </a:rPr>
              <a:t>тел.8(48674) 2-15-33</a:t>
            </a:r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 </a:t>
            </a:r>
          </a:p>
          <a:p>
            <a:r>
              <a:rPr lang="ru-RU" sz="2400">
                <a:latin typeface="Trebuchet MS" pitchFamily="34" charset="0"/>
              </a:rPr>
              <a:t> </a:t>
            </a:r>
          </a:p>
          <a:p>
            <a:pPr algn="ctr"/>
            <a:r>
              <a:rPr lang="ru-RU" sz="2400" b="1">
                <a:latin typeface="Trebuchet MS" pitchFamily="34" charset="0"/>
              </a:rPr>
              <a:t>Адрес электронной почты: </a:t>
            </a:r>
            <a:r>
              <a:rPr lang="en-US" sz="2400" b="1">
                <a:latin typeface="Trebuchet MS" pitchFamily="34" charset="0"/>
              </a:rPr>
              <a:t>finkolpna</a:t>
            </a:r>
            <a:r>
              <a:rPr lang="ru-RU" sz="2400" b="1">
                <a:latin typeface="Trebuchet MS" pitchFamily="34" charset="0"/>
              </a:rPr>
              <a:t>@</a:t>
            </a:r>
            <a:r>
              <a:rPr lang="en-US" sz="2400" b="1">
                <a:latin typeface="Trebuchet MS" pitchFamily="34" charset="0"/>
              </a:rPr>
              <a:t>mail</a:t>
            </a:r>
            <a:r>
              <a:rPr lang="ru-RU" sz="2400" b="1">
                <a:latin typeface="Trebuchet MS" pitchFamily="34" charset="0"/>
              </a:rPr>
              <a:t>.</a:t>
            </a:r>
            <a:r>
              <a:rPr lang="en-US" sz="2400" b="1">
                <a:latin typeface="Trebuchet MS" pitchFamily="34" charset="0"/>
              </a:rPr>
              <a:t>ru</a:t>
            </a: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3"/>
          <p:cNvSpPr>
            <a:spLocks noChangeArrowheads="1"/>
          </p:cNvSpPr>
          <p:nvPr/>
        </p:nvSpPr>
        <p:spPr bwMode="auto">
          <a:xfrm>
            <a:off x="0" y="79375"/>
            <a:ext cx="3071813" cy="2533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4" name="object 4"/>
          <p:cNvSpPr>
            <a:spLocks noChangeArrowheads="1"/>
          </p:cNvSpPr>
          <p:nvPr/>
        </p:nvSpPr>
        <p:spPr bwMode="auto">
          <a:xfrm>
            <a:off x="2414588" y="619125"/>
            <a:ext cx="6461125" cy="1582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4260850" y="989013"/>
            <a:ext cx="2833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613"/>
              </a:lnSpc>
            </a:pPr>
            <a:r>
              <a:rPr lang="ru-RU" sz="2200" b="1">
                <a:cs typeface="Arial" charset="0"/>
              </a:rPr>
              <a:t>Бюджетная система</a:t>
            </a:r>
            <a:endParaRPr lang="ru-RU" sz="2200">
              <a:cs typeface="Arial" charset="0"/>
            </a:endParaRP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4159250" y="1450975"/>
            <a:ext cx="30368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2613"/>
              </a:lnSpc>
            </a:pPr>
            <a:r>
              <a:rPr lang="ru-RU" sz="2200" b="1">
                <a:cs typeface="Arial" charset="0"/>
              </a:rPr>
              <a:t>Колпнянского района</a:t>
            </a:r>
            <a:endParaRPr lang="ru-RU" sz="2200">
              <a:cs typeface="Arial" charset="0"/>
            </a:endParaRPr>
          </a:p>
        </p:txBody>
      </p:sp>
      <p:sp>
        <p:nvSpPr>
          <p:cNvPr id="18437" name="object 7"/>
          <p:cNvSpPr>
            <a:spLocks noChangeArrowheads="1"/>
          </p:cNvSpPr>
          <p:nvPr/>
        </p:nvSpPr>
        <p:spPr bwMode="auto">
          <a:xfrm>
            <a:off x="401638" y="3435350"/>
            <a:ext cx="2500312" cy="1609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600" y="3702050"/>
            <a:ext cx="1868488" cy="1068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2000"/>
              </a:lnSpc>
            </a:pPr>
            <a:r>
              <a:rPr lang="ru-RU" sz="1700" b="1">
                <a:cs typeface="Arial" charset="0"/>
              </a:rPr>
              <a:t>бюджет Колпнянского муниципального района</a:t>
            </a:r>
            <a:endParaRPr lang="ru-RU" sz="1700">
              <a:cs typeface="Arial" charset="0"/>
            </a:endParaRPr>
          </a:p>
        </p:txBody>
      </p:sp>
      <p:sp>
        <p:nvSpPr>
          <p:cNvPr id="18439" name="object 9"/>
          <p:cNvSpPr>
            <a:spLocks noChangeArrowheads="1"/>
          </p:cNvSpPr>
          <p:nvPr/>
        </p:nvSpPr>
        <p:spPr bwMode="auto">
          <a:xfrm>
            <a:off x="8010525" y="3371850"/>
            <a:ext cx="2511425" cy="16176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5050" y="3779838"/>
            <a:ext cx="1265238" cy="798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1000"/>
              </a:lnSpc>
            </a:pPr>
            <a:r>
              <a:rPr lang="ru-RU" sz="1700" b="1">
                <a:cs typeface="Arial" charset="0"/>
              </a:rPr>
              <a:t>Бюджеты 9 сельских поселений</a:t>
            </a:r>
            <a:endParaRPr lang="ru-RU" sz="1700">
              <a:cs typeface="Arial" charset="0"/>
            </a:endParaRPr>
          </a:p>
        </p:txBody>
      </p:sp>
      <p:sp>
        <p:nvSpPr>
          <p:cNvPr id="18441" name="object 11"/>
          <p:cNvSpPr>
            <a:spLocks noChangeArrowheads="1"/>
          </p:cNvSpPr>
          <p:nvPr/>
        </p:nvSpPr>
        <p:spPr bwMode="auto">
          <a:xfrm>
            <a:off x="4522788" y="3362325"/>
            <a:ext cx="2243137" cy="1609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5238" y="3633788"/>
            <a:ext cx="1187450" cy="1060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ru-RU" sz="1700" b="1">
                <a:cs typeface="Arial" charset="0"/>
              </a:rPr>
              <a:t>Бюджет п.</a:t>
            </a:r>
            <a:endParaRPr lang="ru-RU" sz="1700">
              <a:cs typeface="Arial" charset="0"/>
            </a:endParaRPr>
          </a:p>
          <a:p>
            <a:pPr algn="ctr">
              <a:lnSpc>
                <a:spcPct val="102000"/>
              </a:lnSpc>
            </a:pPr>
            <a:r>
              <a:rPr lang="ru-RU" sz="1700" b="1">
                <a:cs typeface="Arial" charset="0"/>
              </a:rPr>
              <a:t>Колпна городское поселение</a:t>
            </a:r>
            <a:endParaRPr lang="ru-RU" sz="1700">
              <a:cs typeface="Arial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500063" y="5021263"/>
            <a:ext cx="10101262" cy="1193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44" name="object 14"/>
          <p:cNvSpPr>
            <a:spLocks/>
          </p:cNvSpPr>
          <p:nvPr/>
        </p:nvSpPr>
        <p:spPr bwMode="auto">
          <a:xfrm>
            <a:off x="463550" y="4941888"/>
            <a:ext cx="10018713" cy="1155700"/>
          </a:xfrm>
          <a:custGeom>
            <a:avLst/>
            <a:gdLst/>
            <a:ahLst/>
            <a:cxnLst>
              <a:cxn ang="0">
                <a:pos x="10018776" y="0"/>
              </a:cxn>
              <a:cxn ang="0">
                <a:pos x="10018437" y="47524"/>
              </a:cxn>
              <a:cxn ang="0">
                <a:pos x="10017437" y="93985"/>
              </a:cxn>
              <a:cxn ang="0">
                <a:pos x="10015803" y="139234"/>
              </a:cxn>
              <a:cxn ang="0">
                <a:pos x="10013557" y="183123"/>
              </a:cxn>
              <a:cxn ang="0">
                <a:pos x="10010727" y="225504"/>
              </a:cxn>
              <a:cxn ang="0">
                <a:pos x="10007336" y="266227"/>
              </a:cxn>
              <a:cxn ang="0">
                <a:pos x="10003411" y="305144"/>
              </a:cxn>
              <a:cxn ang="0">
                <a:pos x="9994056" y="376967"/>
              </a:cxn>
              <a:cxn ang="0">
                <a:pos x="9982863" y="439782"/>
              </a:cxn>
              <a:cxn ang="0">
                <a:pos x="9970033" y="492402"/>
              </a:cxn>
              <a:cxn ang="0">
                <a:pos x="9955768" y="533638"/>
              </a:cxn>
              <a:cxn ang="0">
                <a:pos x="9932118" y="571545"/>
              </a:cxn>
              <a:cxn ang="0">
                <a:pos x="9915144" y="579119"/>
              </a:cxn>
              <a:cxn ang="0">
                <a:pos x="5178552" y="579119"/>
              </a:cxn>
              <a:cxn ang="0">
                <a:pos x="5169960" y="581037"/>
              </a:cxn>
              <a:cxn ang="0">
                <a:pos x="5137927" y="624554"/>
              </a:cxn>
              <a:cxn ang="0">
                <a:pos x="5123662" y="665706"/>
              </a:cxn>
              <a:cxn ang="0">
                <a:pos x="5110832" y="718179"/>
              </a:cxn>
              <a:cxn ang="0">
                <a:pos x="5099639" y="780765"/>
              </a:cxn>
              <a:cxn ang="0">
                <a:pos x="5090284" y="852258"/>
              </a:cxn>
              <a:cxn ang="0">
                <a:pos x="5086359" y="890966"/>
              </a:cxn>
              <a:cxn ang="0">
                <a:pos x="5082968" y="931449"/>
              </a:cxn>
              <a:cxn ang="0">
                <a:pos x="5080138" y="973555"/>
              </a:cxn>
              <a:cxn ang="0">
                <a:pos x="5077892" y="1017133"/>
              </a:cxn>
              <a:cxn ang="0">
                <a:pos x="5076258" y="1062032"/>
              </a:cxn>
              <a:cxn ang="0">
                <a:pos x="5075258" y="1108102"/>
              </a:cxn>
              <a:cxn ang="0">
                <a:pos x="5074920" y="1155191"/>
              </a:cxn>
              <a:cxn ang="0">
                <a:pos x="5074581" y="1108102"/>
              </a:cxn>
              <a:cxn ang="0">
                <a:pos x="5073581" y="1062032"/>
              </a:cxn>
              <a:cxn ang="0">
                <a:pos x="5071947" y="1017133"/>
              </a:cxn>
              <a:cxn ang="0">
                <a:pos x="5069701" y="973555"/>
              </a:cxn>
              <a:cxn ang="0">
                <a:pos x="5066871" y="931449"/>
              </a:cxn>
              <a:cxn ang="0">
                <a:pos x="5063480" y="890966"/>
              </a:cxn>
              <a:cxn ang="0">
                <a:pos x="5059555" y="852258"/>
              </a:cxn>
              <a:cxn ang="0">
                <a:pos x="5050200" y="780765"/>
              </a:cxn>
              <a:cxn ang="0">
                <a:pos x="5039007" y="718179"/>
              </a:cxn>
              <a:cxn ang="0">
                <a:pos x="5026177" y="665706"/>
              </a:cxn>
              <a:cxn ang="0">
                <a:pos x="5011912" y="624554"/>
              </a:cxn>
              <a:cxn ang="0">
                <a:pos x="4988262" y="586691"/>
              </a:cxn>
              <a:cxn ang="0">
                <a:pos x="4971288" y="579119"/>
              </a:cxn>
              <a:cxn ang="0">
                <a:pos x="103631" y="579119"/>
              </a:cxn>
              <a:cxn ang="0">
                <a:pos x="95040" y="577201"/>
              </a:cxn>
              <a:cxn ang="0">
                <a:pos x="63007" y="533638"/>
              </a:cxn>
              <a:cxn ang="0">
                <a:pos x="48742" y="492402"/>
              </a:cxn>
              <a:cxn ang="0">
                <a:pos x="35912" y="439782"/>
              </a:cxn>
              <a:cxn ang="0">
                <a:pos x="24719" y="376967"/>
              </a:cxn>
              <a:cxn ang="0">
                <a:pos x="15364" y="305144"/>
              </a:cxn>
              <a:cxn ang="0">
                <a:pos x="11439" y="266227"/>
              </a:cxn>
              <a:cxn ang="0">
                <a:pos x="8048" y="225504"/>
              </a:cxn>
              <a:cxn ang="0">
                <a:pos x="5218" y="183123"/>
              </a:cxn>
              <a:cxn ang="0">
                <a:pos x="2972" y="139234"/>
              </a:cxn>
              <a:cxn ang="0">
                <a:pos x="1338" y="93985"/>
              </a:cxn>
              <a:cxn ang="0">
                <a:pos x="338" y="47524"/>
              </a:cxn>
              <a:cxn ang="0">
                <a:pos x="0" y="0"/>
              </a:cxn>
            </a:cxnLst>
            <a:rect l="0" t="0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noFill/>
          <a:ln w="82296">
            <a:solidFill>
              <a:srgbClr val="3791A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5" name="object 16"/>
          <p:cNvSpPr>
            <a:spLocks/>
          </p:cNvSpPr>
          <p:nvPr/>
        </p:nvSpPr>
        <p:spPr bwMode="auto">
          <a:xfrm>
            <a:off x="8799513" y="1524000"/>
            <a:ext cx="1176337" cy="1866900"/>
          </a:xfrm>
          <a:custGeom>
            <a:avLst/>
            <a:gdLst/>
            <a:ahLst/>
            <a:cxnLst>
              <a:cxn ang="0">
                <a:pos x="1176528" y="1591056"/>
              </a:cxn>
              <a:cxn ang="0">
                <a:pos x="588264" y="1591056"/>
              </a:cxn>
              <a:cxn ang="0">
                <a:pos x="883919" y="1865376"/>
              </a:cxn>
              <a:cxn ang="0">
                <a:pos x="1176528" y="1591056"/>
              </a:cxn>
              <a:cxn ang="0">
                <a:pos x="515112" y="0"/>
              </a:cxn>
              <a:cxn ang="0">
                <a:pos x="0" y="0"/>
              </a:cxn>
              <a:cxn ang="0">
                <a:pos x="0" y="271272"/>
              </a:cxn>
              <a:cxn ang="0">
                <a:pos x="515112" y="271272"/>
              </a:cxn>
              <a:cxn ang="0">
                <a:pos x="533207" y="271949"/>
              </a:cxn>
              <a:cxn ang="0">
                <a:pos x="584752" y="281683"/>
              </a:cxn>
              <a:cxn ang="0">
                <a:pos x="631030" y="301870"/>
              </a:cxn>
              <a:cxn ang="0">
                <a:pos x="670560" y="331089"/>
              </a:cxn>
              <a:cxn ang="0">
                <a:pos x="701859" y="367919"/>
              </a:cxn>
              <a:cxn ang="0">
                <a:pos x="723448" y="410943"/>
              </a:cxn>
              <a:cxn ang="0">
                <a:pos x="733845" y="458740"/>
              </a:cxn>
              <a:cxn ang="0">
                <a:pos x="734568" y="475488"/>
              </a:cxn>
              <a:cxn ang="0">
                <a:pos x="734568" y="1591056"/>
              </a:cxn>
              <a:cxn ang="0">
                <a:pos x="1030224" y="1591056"/>
              </a:cxn>
              <a:cxn ang="0">
                <a:pos x="1030224" y="475488"/>
              </a:cxn>
              <a:cxn ang="0">
                <a:pos x="1028509" y="436555"/>
              </a:cxn>
              <a:cxn ang="0">
                <a:pos x="1023454" y="398477"/>
              </a:cxn>
              <a:cxn ang="0">
                <a:pos x="1003864" y="325380"/>
              </a:cxn>
              <a:cxn ang="0">
                <a:pos x="972534" y="257184"/>
              </a:cxn>
              <a:cxn ang="0">
                <a:pos x="930542" y="194876"/>
              </a:cxn>
              <a:cxn ang="0">
                <a:pos x="878967" y="139446"/>
              </a:cxn>
              <a:cxn ang="0">
                <a:pos x="849922" y="114617"/>
              </a:cxn>
              <a:cxn ang="0">
                <a:pos x="818887" y="91878"/>
              </a:cxn>
              <a:cxn ang="0">
                <a:pos x="785996" y="71352"/>
              </a:cxn>
              <a:cxn ang="0">
                <a:pos x="751383" y="53163"/>
              </a:cxn>
              <a:cxn ang="0">
                <a:pos x="715184" y="37433"/>
              </a:cxn>
              <a:cxn ang="0">
                <a:pos x="677533" y="24286"/>
              </a:cxn>
              <a:cxn ang="0">
                <a:pos x="638566" y="13846"/>
              </a:cxn>
              <a:cxn ang="0">
                <a:pos x="598416" y="6236"/>
              </a:cxn>
              <a:cxn ang="0">
                <a:pos x="557220" y="1579"/>
              </a:cxn>
              <a:cxn ang="0">
                <a:pos x="515112" y="0"/>
              </a:cxn>
            </a:cxnLst>
            <a:rect l="0" t="0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6" name="object 17"/>
          <p:cNvSpPr>
            <a:spLocks/>
          </p:cNvSpPr>
          <p:nvPr/>
        </p:nvSpPr>
        <p:spPr bwMode="auto">
          <a:xfrm>
            <a:off x="8799513" y="1524000"/>
            <a:ext cx="1176337" cy="1866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5112" y="0"/>
              </a:cxn>
              <a:cxn ang="0">
                <a:pos x="557220" y="1579"/>
              </a:cxn>
              <a:cxn ang="0">
                <a:pos x="598416" y="6236"/>
              </a:cxn>
              <a:cxn ang="0">
                <a:pos x="638566" y="13846"/>
              </a:cxn>
              <a:cxn ang="0">
                <a:pos x="677533" y="24286"/>
              </a:cxn>
              <a:cxn ang="0">
                <a:pos x="715184" y="37433"/>
              </a:cxn>
              <a:cxn ang="0">
                <a:pos x="751383" y="53163"/>
              </a:cxn>
              <a:cxn ang="0">
                <a:pos x="785996" y="71352"/>
              </a:cxn>
              <a:cxn ang="0">
                <a:pos x="818887" y="91878"/>
              </a:cxn>
              <a:cxn ang="0">
                <a:pos x="849922" y="114617"/>
              </a:cxn>
              <a:cxn ang="0">
                <a:pos x="878967" y="139446"/>
              </a:cxn>
              <a:cxn ang="0">
                <a:pos x="930542" y="194876"/>
              </a:cxn>
              <a:cxn ang="0">
                <a:pos x="972534" y="257184"/>
              </a:cxn>
              <a:cxn ang="0">
                <a:pos x="1003864" y="325380"/>
              </a:cxn>
              <a:cxn ang="0">
                <a:pos x="1023454" y="398477"/>
              </a:cxn>
              <a:cxn ang="0">
                <a:pos x="1028509" y="436555"/>
              </a:cxn>
              <a:cxn ang="0">
                <a:pos x="1030224" y="475488"/>
              </a:cxn>
              <a:cxn ang="0">
                <a:pos x="1030224" y="1591056"/>
              </a:cxn>
              <a:cxn ang="0">
                <a:pos x="1176528" y="1591056"/>
              </a:cxn>
              <a:cxn ang="0">
                <a:pos x="883919" y="1865376"/>
              </a:cxn>
              <a:cxn ang="0">
                <a:pos x="588264" y="1591056"/>
              </a:cxn>
              <a:cxn ang="0">
                <a:pos x="734568" y="1591056"/>
              </a:cxn>
              <a:cxn ang="0">
                <a:pos x="734568" y="475488"/>
              </a:cxn>
              <a:cxn ang="0">
                <a:pos x="728231" y="426415"/>
              </a:cxn>
              <a:cxn ang="0">
                <a:pos x="710208" y="381643"/>
              </a:cxn>
              <a:cxn ang="0">
                <a:pos x="681980" y="342590"/>
              </a:cxn>
              <a:cxn ang="0">
                <a:pos x="645029" y="310676"/>
              </a:cxn>
              <a:cxn ang="0">
                <a:pos x="600837" y="287321"/>
              </a:cxn>
              <a:cxn ang="0">
                <a:pos x="550883" y="273945"/>
              </a:cxn>
              <a:cxn ang="0">
                <a:pos x="515112" y="271272"/>
              </a:cxn>
              <a:cxn ang="0">
                <a:pos x="0" y="271272"/>
              </a:cxn>
              <a:cxn ang="0">
                <a:pos x="0" y="0"/>
              </a:cxn>
            </a:cxnLst>
            <a:rect l="0" t="0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noFill/>
          <a:ln w="27432">
            <a:solidFill>
              <a:srgbClr val="3791A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7" name="object 18"/>
          <p:cNvSpPr>
            <a:spLocks/>
          </p:cNvSpPr>
          <p:nvPr/>
        </p:nvSpPr>
        <p:spPr bwMode="auto">
          <a:xfrm>
            <a:off x="1304925" y="1600200"/>
            <a:ext cx="1179513" cy="1866900"/>
          </a:xfrm>
          <a:custGeom>
            <a:avLst/>
            <a:gdLst/>
            <a:ahLst/>
            <a:cxnLst>
              <a:cxn ang="0">
                <a:pos x="591311" y="1594104"/>
              </a:cxn>
              <a:cxn ang="0">
                <a:pos x="0" y="1594104"/>
              </a:cxn>
              <a:cxn ang="0">
                <a:pos x="295656" y="1865376"/>
              </a:cxn>
              <a:cxn ang="0">
                <a:pos x="591311" y="1594104"/>
              </a:cxn>
              <a:cxn ang="0">
                <a:pos x="1179576" y="0"/>
              </a:cxn>
              <a:cxn ang="0">
                <a:pos x="664463" y="0"/>
              </a:cxn>
              <a:cxn ang="0">
                <a:pos x="621942" y="1579"/>
              </a:cxn>
              <a:cxn ang="0">
                <a:pos x="580418" y="6236"/>
              </a:cxn>
              <a:cxn ang="0">
                <a:pos x="540018" y="13846"/>
              </a:cxn>
              <a:cxn ang="0">
                <a:pos x="500871" y="24286"/>
              </a:cxn>
              <a:cxn ang="0">
                <a:pos x="463105" y="37433"/>
              </a:cxn>
              <a:cxn ang="0">
                <a:pos x="426848" y="53163"/>
              </a:cxn>
              <a:cxn ang="0">
                <a:pos x="392227" y="71352"/>
              </a:cxn>
              <a:cxn ang="0">
                <a:pos x="359371" y="91878"/>
              </a:cxn>
              <a:cxn ang="0">
                <a:pos x="328408" y="114617"/>
              </a:cxn>
              <a:cxn ang="0">
                <a:pos x="299466" y="139446"/>
              </a:cxn>
              <a:cxn ang="0">
                <a:pos x="248155" y="194876"/>
              </a:cxn>
              <a:cxn ang="0">
                <a:pos x="206465" y="257184"/>
              </a:cxn>
              <a:cxn ang="0">
                <a:pos x="175418" y="325380"/>
              </a:cxn>
              <a:cxn ang="0">
                <a:pos x="156039" y="398477"/>
              </a:cxn>
              <a:cxn ang="0">
                <a:pos x="151045" y="436555"/>
              </a:cxn>
              <a:cxn ang="0">
                <a:pos x="149351" y="475488"/>
              </a:cxn>
              <a:cxn ang="0">
                <a:pos x="149351" y="1594104"/>
              </a:cxn>
              <a:cxn ang="0">
                <a:pos x="441959" y="1594104"/>
              </a:cxn>
              <a:cxn ang="0">
                <a:pos x="441959" y="475488"/>
              </a:cxn>
              <a:cxn ang="0">
                <a:pos x="442704" y="458762"/>
              </a:cxn>
              <a:cxn ang="0">
                <a:pos x="453396" y="411260"/>
              </a:cxn>
              <a:cxn ang="0">
                <a:pos x="475526" y="368778"/>
              </a:cxn>
              <a:cxn ang="0">
                <a:pos x="507492" y="332613"/>
              </a:cxn>
              <a:cxn ang="0">
                <a:pos x="547686" y="304059"/>
              </a:cxn>
              <a:cxn ang="0">
                <a:pos x="594506" y="284414"/>
              </a:cxn>
              <a:cxn ang="0">
                <a:pos x="646345" y="274974"/>
              </a:cxn>
              <a:cxn ang="0">
                <a:pos x="664463" y="274320"/>
              </a:cxn>
              <a:cxn ang="0">
                <a:pos x="1179576" y="274320"/>
              </a:cxn>
              <a:cxn ang="0">
                <a:pos x="1179576" y="0"/>
              </a:cxn>
            </a:cxnLst>
            <a:rect l="0" t="0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8" name="object 19"/>
          <p:cNvSpPr>
            <a:spLocks/>
          </p:cNvSpPr>
          <p:nvPr/>
        </p:nvSpPr>
        <p:spPr bwMode="auto">
          <a:xfrm>
            <a:off x="1304925" y="1600200"/>
            <a:ext cx="1179513" cy="1866900"/>
          </a:xfrm>
          <a:custGeom>
            <a:avLst/>
            <a:gdLst/>
            <a:ahLst/>
            <a:cxnLst>
              <a:cxn ang="0">
                <a:pos x="1179576" y="0"/>
              </a:cxn>
              <a:cxn ang="0">
                <a:pos x="664463" y="0"/>
              </a:cxn>
              <a:cxn ang="0">
                <a:pos x="621942" y="1579"/>
              </a:cxn>
              <a:cxn ang="0">
                <a:pos x="580418" y="6236"/>
              </a:cxn>
              <a:cxn ang="0">
                <a:pos x="540018" y="13846"/>
              </a:cxn>
              <a:cxn ang="0">
                <a:pos x="500871" y="24286"/>
              </a:cxn>
              <a:cxn ang="0">
                <a:pos x="463105" y="37433"/>
              </a:cxn>
              <a:cxn ang="0">
                <a:pos x="426848" y="53163"/>
              </a:cxn>
              <a:cxn ang="0">
                <a:pos x="392227" y="71352"/>
              </a:cxn>
              <a:cxn ang="0">
                <a:pos x="359371" y="91878"/>
              </a:cxn>
              <a:cxn ang="0">
                <a:pos x="328408" y="114617"/>
              </a:cxn>
              <a:cxn ang="0">
                <a:pos x="299466" y="139446"/>
              </a:cxn>
              <a:cxn ang="0">
                <a:pos x="248155" y="194876"/>
              </a:cxn>
              <a:cxn ang="0">
                <a:pos x="206465" y="257184"/>
              </a:cxn>
              <a:cxn ang="0">
                <a:pos x="175418" y="325380"/>
              </a:cxn>
              <a:cxn ang="0">
                <a:pos x="156039" y="398477"/>
              </a:cxn>
              <a:cxn ang="0">
                <a:pos x="151045" y="436555"/>
              </a:cxn>
              <a:cxn ang="0">
                <a:pos x="149351" y="475488"/>
              </a:cxn>
              <a:cxn ang="0">
                <a:pos x="149351" y="1594104"/>
              </a:cxn>
              <a:cxn ang="0">
                <a:pos x="0" y="1594104"/>
              </a:cxn>
              <a:cxn ang="0">
                <a:pos x="295656" y="1865376"/>
              </a:cxn>
              <a:cxn ang="0">
                <a:pos x="591311" y="1594104"/>
              </a:cxn>
              <a:cxn ang="0">
                <a:pos x="441959" y="1594104"/>
              </a:cxn>
              <a:cxn ang="0">
                <a:pos x="441959" y="475488"/>
              </a:cxn>
              <a:cxn ang="0">
                <a:pos x="448481" y="426600"/>
              </a:cxn>
              <a:cxn ang="0">
                <a:pos x="466977" y="382301"/>
              </a:cxn>
              <a:cxn ang="0">
                <a:pos x="495843" y="343886"/>
              </a:cxn>
              <a:cxn ang="0">
                <a:pos x="533473" y="312651"/>
              </a:cxn>
              <a:cxn ang="0">
                <a:pos x="578262" y="289893"/>
              </a:cxn>
              <a:cxn ang="0">
                <a:pos x="628607" y="276907"/>
              </a:cxn>
              <a:cxn ang="0">
                <a:pos x="690089" y="274320"/>
              </a:cxn>
              <a:cxn ang="0">
                <a:pos x="715755" y="274320"/>
              </a:cxn>
              <a:cxn ang="0">
                <a:pos x="741458" y="274320"/>
              </a:cxn>
              <a:cxn ang="0">
                <a:pos x="767193" y="274320"/>
              </a:cxn>
              <a:cxn ang="0">
                <a:pos x="792956" y="274320"/>
              </a:cxn>
              <a:cxn ang="0">
                <a:pos x="818741" y="274320"/>
              </a:cxn>
              <a:cxn ang="0">
                <a:pos x="844545" y="274320"/>
              </a:cxn>
              <a:cxn ang="0">
                <a:pos x="870362" y="274320"/>
              </a:cxn>
              <a:cxn ang="0">
                <a:pos x="896188" y="274320"/>
              </a:cxn>
              <a:cxn ang="0">
                <a:pos x="922019" y="274320"/>
              </a:cxn>
              <a:cxn ang="0">
                <a:pos x="947851" y="274320"/>
              </a:cxn>
              <a:cxn ang="0">
                <a:pos x="973677" y="274320"/>
              </a:cxn>
              <a:cxn ang="0">
                <a:pos x="999494" y="274320"/>
              </a:cxn>
              <a:cxn ang="0">
                <a:pos x="1025298" y="274320"/>
              </a:cxn>
              <a:cxn ang="0">
                <a:pos x="1051083" y="274320"/>
              </a:cxn>
              <a:cxn ang="0">
                <a:pos x="1076846" y="274320"/>
              </a:cxn>
              <a:cxn ang="0">
                <a:pos x="1102581" y="274320"/>
              </a:cxn>
              <a:cxn ang="0">
                <a:pos x="1128284" y="274320"/>
              </a:cxn>
              <a:cxn ang="0">
                <a:pos x="1153950" y="274320"/>
              </a:cxn>
              <a:cxn ang="0">
                <a:pos x="1179576" y="274320"/>
              </a:cxn>
              <a:cxn ang="0">
                <a:pos x="1179576" y="0"/>
              </a:cxn>
            </a:cxnLst>
            <a:rect l="0" t="0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noFill/>
          <a:ln w="27432">
            <a:solidFill>
              <a:srgbClr val="3791A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49" name="object 20"/>
          <p:cNvSpPr>
            <a:spLocks/>
          </p:cNvSpPr>
          <p:nvPr/>
        </p:nvSpPr>
        <p:spPr bwMode="auto">
          <a:xfrm>
            <a:off x="5357813" y="1990725"/>
            <a:ext cx="565150" cy="1320800"/>
          </a:xfrm>
          <a:custGeom>
            <a:avLst/>
            <a:gdLst/>
            <a:ahLst/>
            <a:cxnLst>
              <a:cxn ang="0">
                <a:pos x="563879" y="1060703"/>
              </a:cxn>
              <a:cxn ang="0">
                <a:pos x="0" y="1060703"/>
              </a:cxn>
              <a:cxn ang="0">
                <a:pos x="283463" y="1319783"/>
              </a:cxn>
              <a:cxn ang="0">
                <a:pos x="563879" y="1060703"/>
              </a:cxn>
              <a:cxn ang="0">
                <a:pos x="423671" y="0"/>
              </a:cxn>
              <a:cxn ang="0">
                <a:pos x="140207" y="0"/>
              </a:cxn>
              <a:cxn ang="0">
                <a:pos x="140207" y="1060703"/>
              </a:cxn>
              <a:cxn ang="0">
                <a:pos x="423671" y="1060703"/>
              </a:cxn>
              <a:cxn ang="0">
                <a:pos x="423671" y="0"/>
              </a:cxn>
            </a:cxnLst>
            <a:rect l="0" t="0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50" name="object 21"/>
          <p:cNvSpPr>
            <a:spLocks/>
          </p:cNvSpPr>
          <p:nvPr/>
        </p:nvSpPr>
        <p:spPr bwMode="auto">
          <a:xfrm>
            <a:off x="5357813" y="1990725"/>
            <a:ext cx="565150" cy="1320800"/>
          </a:xfrm>
          <a:custGeom>
            <a:avLst/>
            <a:gdLst/>
            <a:ahLst/>
            <a:cxnLst>
              <a:cxn ang="0">
                <a:pos x="563879" y="1060703"/>
              </a:cxn>
              <a:cxn ang="0">
                <a:pos x="423671" y="1060703"/>
              </a:cxn>
              <a:cxn ang="0">
                <a:pos x="423671" y="0"/>
              </a:cxn>
              <a:cxn ang="0">
                <a:pos x="140207" y="0"/>
              </a:cxn>
              <a:cxn ang="0">
                <a:pos x="140207" y="1060703"/>
              </a:cxn>
              <a:cxn ang="0">
                <a:pos x="0" y="1060703"/>
              </a:cxn>
              <a:cxn ang="0">
                <a:pos x="283463" y="1319783"/>
              </a:cxn>
              <a:cxn ang="0">
                <a:pos x="563879" y="1060703"/>
              </a:cxn>
            </a:cxnLst>
            <a:rect l="0" t="0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noFill/>
          <a:ln w="27432">
            <a:solidFill>
              <a:srgbClr val="3791A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882650" y="6302375"/>
            <a:ext cx="9599613" cy="400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875" y="5537200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>
          <a:xfrm flipH="1">
            <a:off x="5373688" y="6826250"/>
            <a:ext cx="549275" cy="401638"/>
          </a:xfrm>
        </p:spPr>
        <p:txBody>
          <a:bodyPr rtlCol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377825" y="4892675"/>
            <a:ext cx="2106613" cy="196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</p:spPr>
        <p:txBody>
          <a:bodyPr wrap="square" lIns="0" tIns="179832" rIns="0" bIns="0">
            <a:spAutoFit/>
          </a:bodyPr>
          <a:lstStyle/>
          <a:p>
            <a:pPr marL="0" indent="0" defTabSz="104278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377825" y="1039813"/>
            <a:ext cx="99361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36480" y="0"/>
              </a:cxn>
            </a:cxnLst>
            <a:rect l="0" t="0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noFill/>
          <a:ln w="19558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60" name="object 5"/>
          <p:cNvSpPr>
            <a:spLocks/>
          </p:cNvSpPr>
          <p:nvPr/>
        </p:nvSpPr>
        <p:spPr bwMode="auto">
          <a:xfrm>
            <a:off x="377825" y="1073150"/>
            <a:ext cx="99361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36480" y="0"/>
              </a:cxn>
            </a:cxnLst>
            <a:rect l="0" t="0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noFill/>
          <a:ln w="19557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61" name="object 6"/>
          <p:cNvSpPr>
            <a:spLocks/>
          </p:cNvSpPr>
          <p:nvPr/>
        </p:nvSpPr>
        <p:spPr bwMode="auto">
          <a:xfrm>
            <a:off x="935038" y="4230688"/>
            <a:ext cx="8839200" cy="503237"/>
          </a:xfrm>
          <a:custGeom>
            <a:avLst/>
            <a:gdLst/>
            <a:ahLst/>
            <a:cxnLst>
              <a:cxn ang="0">
                <a:pos x="0" y="502920"/>
              </a:cxn>
              <a:cxn ang="0">
                <a:pos x="8839200" y="502920"/>
              </a:cxn>
              <a:cxn ang="0">
                <a:pos x="8839200" y="0"/>
              </a:cxn>
              <a:cxn ang="0">
                <a:pos x="0" y="0"/>
              </a:cxn>
              <a:cxn ang="0">
                <a:pos x="0" y="502920"/>
              </a:cxn>
            </a:cxnLst>
            <a:rect l="0" t="0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62" name="object 7"/>
          <p:cNvSpPr>
            <a:spLocks/>
          </p:cNvSpPr>
          <p:nvPr/>
        </p:nvSpPr>
        <p:spPr bwMode="auto">
          <a:xfrm>
            <a:off x="935038" y="4230688"/>
            <a:ext cx="8839200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02920"/>
              </a:cxn>
              <a:cxn ang="0">
                <a:pos x="8839200" y="502920"/>
              </a:cxn>
              <a:cxn ang="0">
                <a:pos x="8839200" y="0"/>
              </a:cxn>
              <a:cxn ang="0">
                <a:pos x="0" y="0"/>
              </a:cxn>
            </a:cxnLst>
            <a:rect l="0" t="0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00FF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908175" y="4273550"/>
            <a:ext cx="6888163" cy="400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9464" name="object 9"/>
          <p:cNvSpPr>
            <a:spLocks/>
          </p:cNvSpPr>
          <p:nvPr/>
        </p:nvSpPr>
        <p:spPr bwMode="auto">
          <a:xfrm>
            <a:off x="966788" y="1368425"/>
            <a:ext cx="1517650" cy="2719388"/>
          </a:xfrm>
          <a:custGeom>
            <a:avLst/>
            <a:gdLst/>
            <a:ahLst/>
            <a:cxnLst>
              <a:cxn ang="0">
                <a:pos x="1517904" y="2264664"/>
              </a:cxn>
              <a:cxn ang="0">
                <a:pos x="505968" y="2264664"/>
              </a:cxn>
              <a:cxn ang="0">
                <a:pos x="1011936" y="2718816"/>
              </a:cxn>
              <a:cxn ang="0">
                <a:pos x="1517904" y="2264664"/>
              </a:cxn>
              <a:cxn ang="0">
                <a:pos x="1264920" y="1813560"/>
              </a:cxn>
              <a:cxn ang="0">
                <a:pos x="758952" y="1813560"/>
              </a:cxn>
              <a:cxn ang="0">
                <a:pos x="758952" y="2264664"/>
              </a:cxn>
              <a:cxn ang="0">
                <a:pos x="1264920" y="2264664"/>
              </a:cxn>
              <a:cxn ang="0">
                <a:pos x="1264920" y="1813560"/>
              </a:cxn>
              <a:cxn ang="0">
                <a:pos x="2020824" y="0"/>
              </a:cxn>
              <a:cxn ang="0">
                <a:pos x="0" y="0"/>
              </a:cxn>
              <a:cxn ang="0">
                <a:pos x="0" y="1813560"/>
              </a:cxn>
              <a:cxn ang="0">
                <a:pos x="2020824" y="1813560"/>
              </a:cxn>
              <a:cxn ang="0">
                <a:pos x="2020824" y="0"/>
              </a:cxn>
            </a:cxnLst>
            <a:rect l="0" t="0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65" name="object 10"/>
          <p:cNvSpPr>
            <a:spLocks/>
          </p:cNvSpPr>
          <p:nvPr/>
        </p:nvSpPr>
        <p:spPr bwMode="auto">
          <a:xfrm>
            <a:off x="966788" y="1368425"/>
            <a:ext cx="2020887" cy="271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0824" y="0"/>
              </a:cxn>
              <a:cxn ang="0">
                <a:pos x="2020824" y="1813560"/>
              </a:cxn>
              <a:cxn ang="0">
                <a:pos x="1264920" y="1813560"/>
              </a:cxn>
              <a:cxn ang="0">
                <a:pos x="1264920" y="2264664"/>
              </a:cxn>
              <a:cxn ang="0">
                <a:pos x="1517904" y="2264664"/>
              </a:cxn>
              <a:cxn ang="0">
                <a:pos x="1011936" y="2718816"/>
              </a:cxn>
              <a:cxn ang="0">
                <a:pos x="505968" y="2264664"/>
              </a:cxn>
              <a:cxn ang="0">
                <a:pos x="758952" y="2264664"/>
              </a:cxn>
              <a:cxn ang="0">
                <a:pos x="758952" y="1813560"/>
              </a:cxn>
              <a:cxn ang="0">
                <a:pos x="0" y="1813560"/>
              </a:cxn>
              <a:cxn ang="0">
                <a:pos x="0" y="0"/>
              </a:cxn>
            </a:cxnLst>
            <a:rect l="0" t="0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noFill/>
          <a:ln w="21336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1316038" y="1611313"/>
            <a:ext cx="1319212" cy="1330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algn="ctr">
              <a:lnSpc>
                <a:spcPct val="102000"/>
              </a:lnSpc>
            </a:pPr>
            <a:r>
              <a:rPr lang="ru-RU" sz="1700" b="1">
                <a:solidFill>
                  <a:srgbClr val="333399"/>
                </a:solidFill>
                <a:cs typeface="Arial" charset="0"/>
              </a:rPr>
              <a:t>Бюджетное послание Президента Российской Федерации</a:t>
            </a:r>
            <a:endParaRPr lang="ru-RU" sz="1700">
              <a:cs typeface="Arial" charset="0"/>
            </a:endParaRPr>
          </a:p>
        </p:txBody>
      </p:sp>
      <p:sp>
        <p:nvSpPr>
          <p:cNvPr id="19467" name="object 12"/>
          <p:cNvSpPr>
            <a:spLocks/>
          </p:cNvSpPr>
          <p:nvPr/>
        </p:nvSpPr>
        <p:spPr bwMode="auto">
          <a:xfrm>
            <a:off x="3243263" y="1368425"/>
            <a:ext cx="1514475" cy="2719388"/>
          </a:xfrm>
          <a:custGeom>
            <a:avLst/>
            <a:gdLst/>
            <a:ahLst/>
            <a:cxnLst>
              <a:cxn ang="0">
                <a:pos x="1514856" y="2264664"/>
              </a:cxn>
              <a:cxn ang="0">
                <a:pos x="502920" y="2264664"/>
              </a:cxn>
              <a:cxn ang="0">
                <a:pos x="1008888" y="2718816"/>
              </a:cxn>
              <a:cxn ang="0">
                <a:pos x="1514856" y="2264664"/>
              </a:cxn>
              <a:cxn ang="0">
                <a:pos x="1261872" y="1813560"/>
              </a:cxn>
              <a:cxn ang="0">
                <a:pos x="755904" y="1813560"/>
              </a:cxn>
              <a:cxn ang="0">
                <a:pos x="755904" y="2264664"/>
              </a:cxn>
              <a:cxn ang="0">
                <a:pos x="1261872" y="2264664"/>
              </a:cxn>
              <a:cxn ang="0">
                <a:pos x="1261872" y="1813560"/>
              </a:cxn>
              <a:cxn ang="0">
                <a:pos x="2017776" y="0"/>
              </a:cxn>
              <a:cxn ang="0">
                <a:pos x="0" y="0"/>
              </a:cxn>
              <a:cxn ang="0">
                <a:pos x="0" y="1813560"/>
              </a:cxn>
              <a:cxn ang="0">
                <a:pos x="2017776" y="1813560"/>
              </a:cxn>
              <a:cxn ang="0">
                <a:pos x="2017776" y="0"/>
              </a:cxn>
            </a:cxnLst>
            <a:rect l="0" t="0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68" name="object 13"/>
          <p:cNvSpPr>
            <a:spLocks/>
          </p:cNvSpPr>
          <p:nvPr/>
        </p:nvSpPr>
        <p:spPr bwMode="auto">
          <a:xfrm>
            <a:off x="3243263" y="1368425"/>
            <a:ext cx="2017712" cy="271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7776" y="0"/>
              </a:cxn>
              <a:cxn ang="0">
                <a:pos x="2017776" y="1813560"/>
              </a:cxn>
              <a:cxn ang="0">
                <a:pos x="1261872" y="1813560"/>
              </a:cxn>
              <a:cxn ang="0">
                <a:pos x="1261872" y="2264664"/>
              </a:cxn>
              <a:cxn ang="0">
                <a:pos x="1514856" y="2264664"/>
              </a:cxn>
              <a:cxn ang="0">
                <a:pos x="1008888" y="2718816"/>
              </a:cxn>
              <a:cxn ang="0">
                <a:pos x="502920" y="2264664"/>
              </a:cxn>
              <a:cxn ang="0">
                <a:pos x="755904" y="2264664"/>
              </a:cxn>
              <a:cxn ang="0">
                <a:pos x="755904" y="1813560"/>
              </a:cxn>
              <a:cxn ang="0">
                <a:pos x="0" y="1813560"/>
              </a:cxn>
              <a:cxn ang="0">
                <a:pos x="0" y="0"/>
              </a:cxn>
            </a:cxnLst>
            <a:rect l="0" t="0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noFill/>
          <a:ln w="21336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3319463" y="1743075"/>
            <a:ext cx="1863725" cy="1066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2000"/>
              </a:lnSpc>
            </a:pPr>
            <a:r>
              <a:rPr lang="ru-RU" sz="1700" b="1">
                <a:solidFill>
                  <a:srgbClr val="333399"/>
                </a:solidFill>
                <a:cs typeface="Arial" charset="0"/>
              </a:rPr>
              <a:t>Прогноз социально</a:t>
            </a:r>
            <a:r>
              <a:rPr lang="ru-RU" sz="17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>
                <a:solidFill>
                  <a:srgbClr val="333399"/>
                </a:solidFill>
                <a:cs typeface="Arial" charset="0"/>
              </a:rPr>
              <a:t>экономического развития района</a:t>
            </a:r>
            <a:endParaRPr lang="ru-RU" sz="1700">
              <a:cs typeface="Arial" charset="0"/>
            </a:endParaRPr>
          </a:p>
        </p:txBody>
      </p:sp>
      <p:sp>
        <p:nvSpPr>
          <p:cNvPr id="19470" name="object 15"/>
          <p:cNvSpPr>
            <a:spLocks/>
          </p:cNvSpPr>
          <p:nvPr/>
        </p:nvSpPr>
        <p:spPr bwMode="auto">
          <a:xfrm>
            <a:off x="7788275" y="1368425"/>
            <a:ext cx="1514475" cy="2719388"/>
          </a:xfrm>
          <a:custGeom>
            <a:avLst/>
            <a:gdLst/>
            <a:ahLst/>
            <a:cxnLst>
              <a:cxn ang="0">
                <a:pos x="1514856" y="2264664"/>
              </a:cxn>
              <a:cxn ang="0">
                <a:pos x="505968" y="2264664"/>
              </a:cxn>
              <a:cxn ang="0">
                <a:pos x="1008888" y="2718816"/>
              </a:cxn>
              <a:cxn ang="0">
                <a:pos x="1514856" y="2264664"/>
              </a:cxn>
              <a:cxn ang="0">
                <a:pos x="1261872" y="1813560"/>
              </a:cxn>
              <a:cxn ang="0">
                <a:pos x="755904" y="1813560"/>
              </a:cxn>
              <a:cxn ang="0">
                <a:pos x="755904" y="2264664"/>
              </a:cxn>
              <a:cxn ang="0">
                <a:pos x="1261872" y="2264664"/>
              </a:cxn>
              <a:cxn ang="0">
                <a:pos x="1261872" y="1813560"/>
              </a:cxn>
              <a:cxn ang="0">
                <a:pos x="2020824" y="0"/>
              </a:cxn>
              <a:cxn ang="0">
                <a:pos x="0" y="0"/>
              </a:cxn>
              <a:cxn ang="0">
                <a:pos x="0" y="1813560"/>
              </a:cxn>
              <a:cxn ang="0">
                <a:pos x="2020824" y="1813560"/>
              </a:cxn>
              <a:cxn ang="0">
                <a:pos x="2020824" y="0"/>
              </a:cxn>
            </a:cxnLst>
            <a:rect l="0" t="0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71" name="object 16"/>
          <p:cNvSpPr>
            <a:spLocks/>
          </p:cNvSpPr>
          <p:nvPr/>
        </p:nvSpPr>
        <p:spPr bwMode="auto">
          <a:xfrm>
            <a:off x="7788275" y="1368425"/>
            <a:ext cx="2020888" cy="271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0824" y="0"/>
              </a:cxn>
              <a:cxn ang="0">
                <a:pos x="2020824" y="1813560"/>
              </a:cxn>
              <a:cxn ang="0">
                <a:pos x="1261872" y="1813560"/>
              </a:cxn>
              <a:cxn ang="0">
                <a:pos x="1261872" y="2264664"/>
              </a:cxn>
              <a:cxn ang="0">
                <a:pos x="1514856" y="2264664"/>
              </a:cxn>
              <a:cxn ang="0">
                <a:pos x="1008888" y="2718816"/>
              </a:cxn>
              <a:cxn ang="0">
                <a:pos x="505968" y="2264664"/>
              </a:cxn>
              <a:cxn ang="0">
                <a:pos x="755904" y="2264664"/>
              </a:cxn>
              <a:cxn ang="0">
                <a:pos x="755904" y="1813560"/>
              </a:cxn>
              <a:cxn ang="0">
                <a:pos x="0" y="1813560"/>
              </a:cxn>
              <a:cxn ang="0">
                <a:pos x="0" y="0"/>
              </a:cxn>
            </a:cxnLst>
            <a:rect l="0" t="0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noFill/>
          <a:ln w="21336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" name="object 17"/>
          <p:cNvSpPr txBox="1"/>
          <p:nvPr/>
        </p:nvSpPr>
        <p:spPr>
          <a:xfrm>
            <a:off x="7878763" y="1873250"/>
            <a:ext cx="1836737" cy="803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2000"/>
              </a:lnSpc>
            </a:pPr>
            <a:r>
              <a:rPr lang="ru-RU" sz="1700" b="1">
                <a:solidFill>
                  <a:srgbClr val="333399"/>
                </a:solidFill>
                <a:cs typeface="Arial" charset="0"/>
              </a:rPr>
              <a:t>Муниципальные программы района</a:t>
            </a:r>
            <a:endParaRPr lang="ru-RU" sz="1700">
              <a:cs typeface="Arial" charset="0"/>
            </a:endParaRPr>
          </a:p>
        </p:txBody>
      </p:sp>
      <p:sp>
        <p:nvSpPr>
          <p:cNvPr id="19473" name="object 18"/>
          <p:cNvSpPr>
            <a:spLocks/>
          </p:cNvSpPr>
          <p:nvPr/>
        </p:nvSpPr>
        <p:spPr bwMode="auto">
          <a:xfrm>
            <a:off x="5516563" y="1368425"/>
            <a:ext cx="1516062" cy="2719388"/>
          </a:xfrm>
          <a:custGeom>
            <a:avLst/>
            <a:gdLst/>
            <a:ahLst/>
            <a:cxnLst>
              <a:cxn ang="0">
                <a:pos x="1514856" y="2264664"/>
              </a:cxn>
              <a:cxn ang="0">
                <a:pos x="502920" y="2264664"/>
              </a:cxn>
              <a:cxn ang="0">
                <a:pos x="1008888" y="2718816"/>
              </a:cxn>
              <a:cxn ang="0">
                <a:pos x="1514856" y="2264664"/>
              </a:cxn>
              <a:cxn ang="0">
                <a:pos x="1261872" y="1813560"/>
              </a:cxn>
              <a:cxn ang="0">
                <a:pos x="755904" y="1813560"/>
              </a:cxn>
              <a:cxn ang="0">
                <a:pos x="755904" y="2264664"/>
              </a:cxn>
              <a:cxn ang="0">
                <a:pos x="1261872" y="2264664"/>
              </a:cxn>
              <a:cxn ang="0">
                <a:pos x="1261872" y="1813560"/>
              </a:cxn>
              <a:cxn ang="0">
                <a:pos x="2017776" y="0"/>
              </a:cxn>
              <a:cxn ang="0">
                <a:pos x="0" y="0"/>
              </a:cxn>
              <a:cxn ang="0">
                <a:pos x="0" y="1813560"/>
              </a:cxn>
              <a:cxn ang="0">
                <a:pos x="2017776" y="1813560"/>
              </a:cxn>
              <a:cxn ang="0">
                <a:pos x="2017776" y="0"/>
              </a:cxn>
            </a:cxnLst>
            <a:rect l="0" t="0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74" name="object 19"/>
          <p:cNvSpPr>
            <a:spLocks/>
          </p:cNvSpPr>
          <p:nvPr/>
        </p:nvSpPr>
        <p:spPr bwMode="auto">
          <a:xfrm>
            <a:off x="5516563" y="1368425"/>
            <a:ext cx="2017712" cy="271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7776" y="0"/>
              </a:cxn>
              <a:cxn ang="0">
                <a:pos x="2017776" y="1813560"/>
              </a:cxn>
              <a:cxn ang="0">
                <a:pos x="1261872" y="1813560"/>
              </a:cxn>
              <a:cxn ang="0">
                <a:pos x="1261872" y="2264664"/>
              </a:cxn>
              <a:cxn ang="0">
                <a:pos x="1514856" y="2264664"/>
              </a:cxn>
              <a:cxn ang="0">
                <a:pos x="1008888" y="2718816"/>
              </a:cxn>
              <a:cxn ang="0">
                <a:pos x="502920" y="2264664"/>
              </a:cxn>
              <a:cxn ang="0">
                <a:pos x="755904" y="2264664"/>
              </a:cxn>
              <a:cxn ang="0">
                <a:pos x="755904" y="1813560"/>
              </a:cxn>
              <a:cxn ang="0">
                <a:pos x="0" y="1813560"/>
              </a:cxn>
              <a:cxn ang="0">
                <a:pos x="0" y="0"/>
              </a:cxn>
            </a:cxnLst>
            <a:rect l="0" t="0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noFill/>
          <a:ln w="21336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5794375" y="1611313"/>
            <a:ext cx="1462088" cy="1330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02000"/>
              </a:lnSpc>
            </a:pPr>
            <a:r>
              <a:rPr lang="ru-RU" sz="1700" b="1">
                <a:solidFill>
                  <a:srgbClr val="333399"/>
                </a:solidFill>
                <a:cs typeface="Arial" charset="0"/>
              </a:rPr>
              <a:t>Основные направления бюджетной и налоговой политики</a:t>
            </a:r>
            <a:endParaRPr lang="ru-RU" sz="1700">
              <a:cs typeface="Arial" charset="0"/>
            </a:endParaRPr>
          </a:p>
        </p:txBody>
      </p:sp>
      <p:sp>
        <p:nvSpPr>
          <p:cNvPr id="19476" name="object 21"/>
          <p:cNvSpPr>
            <a:spLocks noChangeArrowheads="1"/>
          </p:cNvSpPr>
          <p:nvPr/>
        </p:nvSpPr>
        <p:spPr bwMode="auto">
          <a:xfrm>
            <a:off x="2892425" y="4868863"/>
            <a:ext cx="2192338" cy="1941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477" name="object 22"/>
          <p:cNvSpPr>
            <a:spLocks noChangeArrowheads="1"/>
          </p:cNvSpPr>
          <p:nvPr/>
        </p:nvSpPr>
        <p:spPr bwMode="auto">
          <a:xfrm>
            <a:off x="5456238" y="4883150"/>
            <a:ext cx="2227262" cy="19415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478" name="object 23"/>
          <p:cNvSpPr>
            <a:spLocks noChangeArrowheads="1"/>
          </p:cNvSpPr>
          <p:nvPr/>
        </p:nvSpPr>
        <p:spPr bwMode="auto">
          <a:xfrm>
            <a:off x="8040688" y="4868863"/>
            <a:ext cx="2189162" cy="19415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F352273A-2209-4766-AF3F-728CFA50992F}" type="slidenum">
              <a:rPr lang="ru-RU" sz="300" spc="-1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33985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6450"/>
            <a:ext cx="2016125" cy="508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838"/>
            <a:ext cx="1728788" cy="50958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12 339 человек</a:t>
            </a:r>
          </a:p>
        </p:txBody>
      </p:sp>
      <p:graphicFrame>
        <p:nvGraphicFramePr>
          <p:cNvPr id="20485" name="Диаграмма 7"/>
          <p:cNvGraphicFramePr>
            <a:graphicFrameLocks noGrp="1"/>
          </p:cNvGraphicFramePr>
          <p:nvPr/>
        </p:nvGraphicFramePr>
        <p:xfrm>
          <a:off x="190500" y="3498850"/>
          <a:ext cx="10160000" cy="3355975"/>
        </p:xfrm>
        <a:graphic>
          <a:graphicData uri="http://schemas.openxmlformats.org/presentationml/2006/ole">
            <p:oleObj spid="_x0000_s20485" r:id="rId4" imgW="10162913" imgH="335309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/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21509" name="Диаграмма 3"/>
          <p:cNvGraphicFramePr>
            <a:graphicFrameLocks noGrp="1"/>
          </p:cNvGraphicFramePr>
          <p:nvPr/>
        </p:nvGraphicFramePr>
        <p:xfrm>
          <a:off x="633413" y="1055688"/>
          <a:ext cx="9426575" cy="6049962"/>
        </p:xfrm>
        <a:graphic>
          <a:graphicData uri="http://schemas.openxmlformats.org/presentationml/2006/ole">
            <p:oleObj spid="_x0000_s21509" r:id="rId4" imgW="9425233" imgH="605385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0" name="Диаграмма 3"/>
          <p:cNvGraphicFramePr>
            <a:graphicFrameLocks noGrp="1"/>
          </p:cNvGraphicFramePr>
          <p:nvPr/>
        </p:nvGraphicFramePr>
        <p:xfrm>
          <a:off x="646113" y="690563"/>
          <a:ext cx="9401175" cy="6175375"/>
        </p:xfrm>
        <a:graphic>
          <a:graphicData uri="http://schemas.openxmlformats.org/presentationml/2006/ole">
            <p:oleObj spid="_x0000_s22530" r:id="rId3" imgW="9400847" imgH="617578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/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355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168275"/>
            <a:ext cx="4038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5" name="Диаграмма 4"/>
          <p:cNvGraphicFramePr>
            <a:graphicFrameLocks noGrp="1"/>
          </p:cNvGraphicFramePr>
          <p:nvPr/>
        </p:nvGraphicFramePr>
        <p:xfrm>
          <a:off x="646113" y="1517650"/>
          <a:ext cx="9475787" cy="5348288"/>
        </p:xfrm>
        <a:graphic>
          <a:graphicData uri="http://schemas.openxmlformats.org/presentationml/2006/ole">
            <p:oleObj spid="_x0000_s23555" r:id="rId4" imgW="9474005" imgH="534665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3"/>
          <p:cNvSpPr>
            <a:spLocks/>
          </p:cNvSpPr>
          <p:nvPr/>
        </p:nvSpPr>
        <p:spPr bwMode="auto">
          <a:xfrm>
            <a:off x="1801813" y="5346700"/>
            <a:ext cx="106362" cy="198438"/>
          </a:xfrm>
          <a:custGeom>
            <a:avLst/>
            <a:gdLst/>
            <a:ahLst/>
            <a:cxnLst>
              <a:cxn ang="0">
                <a:pos x="0" y="6095"/>
              </a:cxn>
              <a:cxn ang="0">
                <a:pos x="12192" y="0"/>
              </a:cxn>
              <a:cxn ang="0">
                <a:pos x="106680" y="192024"/>
              </a:cxn>
              <a:cxn ang="0">
                <a:pos x="94487" y="198119"/>
              </a:cxn>
              <a:cxn ang="0">
                <a:pos x="0" y="6095"/>
              </a:cxn>
            </a:cxnLst>
            <a:rect l="0" t="0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noFill/>
          <a:ln w="27430">
            <a:solidFill>
              <a:srgbClr val="5F3A13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78" name="object 4"/>
          <p:cNvSpPr>
            <a:spLocks/>
          </p:cNvSpPr>
          <p:nvPr/>
        </p:nvSpPr>
        <p:spPr bwMode="auto">
          <a:xfrm>
            <a:off x="1825625" y="5327650"/>
            <a:ext cx="122238" cy="204788"/>
          </a:xfrm>
          <a:custGeom>
            <a:avLst/>
            <a:gdLst/>
            <a:ahLst/>
            <a:cxnLst>
              <a:cxn ang="0">
                <a:pos x="0" y="12192"/>
              </a:cxn>
              <a:cxn ang="0">
                <a:pos x="27431" y="0"/>
              </a:cxn>
              <a:cxn ang="0">
                <a:pos x="121920" y="192024"/>
              </a:cxn>
              <a:cxn ang="0">
                <a:pos x="94487" y="204215"/>
              </a:cxn>
              <a:cxn ang="0">
                <a:pos x="0" y="12192"/>
              </a:cxn>
            </a:cxnLst>
            <a:rect l="0" t="0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noFill/>
          <a:ln w="27430">
            <a:solidFill>
              <a:srgbClr val="5F3A13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79" name="object 5"/>
          <p:cNvSpPr>
            <a:spLocks/>
          </p:cNvSpPr>
          <p:nvPr/>
        </p:nvSpPr>
        <p:spPr bwMode="auto">
          <a:xfrm>
            <a:off x="1865313" y="4910138"/>
            <a:ext cx="890587" cy="604837"/>
          </a:xfrm>
          <a:custGeom>
            <a:avLst/>
            <a:gdLst/>
            <a:ahLst/>
            <a:cxnLst>
              <a:cxn ang="0">
                <a:pos x="0" y="411480"/>
              </a:cxn>
              <a:cxn ang="0">
                <a:pos x="633984" y="97536"/>
              </a:cxn>
              <a:cxn ang="0">
                <a:pos x="585216" y="0"/>
              </a:cxn>
              <a:cxn ang="0">
                <a:pos x="890016" y="91439"/>
              </a:cxn>
              <a:cxn ang="0">
                <a:pos x="777240" y="384047"/>
              </a:cxn>
              <a:cxn ang="0">
                <a:pos x="728472" y="289559"/>
              </a:cxn>
              <a:cxn ang="0">
                <a:pos x="94487" y="603503"/>
              </a:cxn>
              <a:cxn ang="0">
                <a:pos x="0" y="411480"/>
              </a:cxn>
            </a:cxnLst>
            <a:rect l="0" t="0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noFill/>
          <a:ln w="27430">
            <a:solidFill>
              <a:srgbClr val="5F3A13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0" name="object 6"/>
          <p:cNvSpPr>
            <a:spLocks noChangeArrowheads="1"/>
          </p:cNvSpPr>
          <p:nvPr/>
        </p:nvSpPr>
        <p:spPr bwMode="auto">
          <a:xfrm>
            <a:off x="1881188" y="6118225"/>
            <a:ext cx="877887" cy="5699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81" name="object 7"/>
          <p:cNvSpPr>
            <a:spLocks/>
          </p:cNvSpPr>
          <p:nvPr/>
        </p:nvSpPr>
        <p:spPr bwMode="auto">
          <a:xfrm>
            <a:off x="1881188" y="6115050"/>
            <a:ext cx="100012" cy="201613"/>
          </a:xfrm>
          <a:custGeom>
            <a:avLst/>
            <a:gdLst/>
            <a:ahLst/>
            <a:cxnLst>
              <a:cxn ang="0">
                <a:pos x="88391" y="0"/>
              </a:cxn>
              <a:cxn ang="0">
                <a:pos x="100583" y="6095"/>
              </a:cxn>
              <a:cxn ang="0">
                <a:pos x="15239" y="201167"/>
              </a:cxn>
              <a:cxn ang="0">
                <a:pos x="0" y="195071"/>
              </a:cxn>
              <a:cxn ang="0">
                <a:pos x="88391" y="0"/>
              </a:cxn>
            </a:cxnLst>
            <a:rect l="0" t="0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2" name="object 8"/>
          <p:cNvSpPr>
            <a:spLocks/>
          </p:cNvSpPr>
          <p:nvPr/>
        </p:nvSpPr>
        <p:spPr bwMode="auto">
          <a:xfrm>
            <a:off x="1908175" y="6127750"/>
            <a:ext cx="112713" cy="206375"/>
          </a:xfrm>
          <a:custGeom>
            <a:avLst/>
            <a:gdLst/>
            <a:ahLst/>
            <a:cxnLst>
              <a:cxn ang="0">
                <a:pos x="88391" y="0"/>
              </a:cxn>
              <a:cxn ang="0">
                <a:pos x="112775" y="12192"/>
              </a:cxn>
              <a:cxn ang="0">
                <a:pos x="27431" y="207264"/>
              </a:cxn>
              <a:cxn ang="0">
                <a:pos x="0" y="195072"/>
              </a:cxn>
              <a:cxn ang="0">
                <a:pos x="88391" y="0"/>
              </a:cxn>
            </a:cxnLst>
            <a:rect l="0" t="0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3" name="object 9"/>
          <p:cNvSpPr>
            <a:spLocks/>
          </p:cNvSpPr>
          <p:nvPr/>
        </p:nvSpPr>
        <p:spPr bwMode="auto">
          <a:xfrm>
            <a:off x="1947863" y="6145213"/>
            <a:ext cx="811212" cy="542925"/>
          </a:xfrm>
          <a:custGeom>
            <a:avLst/>
            <a:gdLst/>
            <a:ahLst/>
            <a:cxnLst>
              <a:cxn ang="0">
                <a:pos x="88391" y="0"/>
              </a:cxn>
              <a:cxn ang="0">
                <a:pos x="643127" y="249936"/>
              </a:cxn>
              <a:cxn ang="0">
                <a:pos x="685800" y="152400"/>
              </a:cxn>
              <a:cxn ang="0">
                <a:pos x="810767" y="441961"/>
              </a:cxn>
              <a:cxn ang="0">
                <a:pos x="512063" y="542544"/>
              </a:cxn>
              <a:cxn ang="0">
                <a:pos x="554735" y="445008"/>
              </a:cxn>
              <a:cxn ang="0">
                <a:pos x="0" y="192024"/>
              </a:cxn>
              <a:cxn ang="0">
                <a:pos x="88391" y="0"/>
              </a:cxn>
            </a:cxnLst>
            <a:rect l="0" t="0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1998663" y="315913"/>
            <a:ext cx="6530975" cy="803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606425"/>
            <a:r>
              <a:rPr lang="ru-RU" sz="2600" b="1">
                <a:solidFill>
                  <a:srgbClr val="513126"/>
                </a:solidFill>
                <a:cs typeface="Arial" charset="0"/>
              </a:rPr>
              <a:t>Основные параметры бюджета: доходы, расходы, дефицит (профицит)</a:t>
            </a:r>
            <a:endParaRPr lang="ru-RU" sz="2600"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950" y="1330325"/>
            <a:ext cx="7248525" cy="2894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2000"/>
              </a:lnSpc>
            </a:pPr>
            <a:r>
              <a:rPr lang="ru-RU" sz="1700" b="1">
                <a:solidFill>
                  <a:srgbClr val="513126"/>
                </a:solidFill>
                <a:cs typeface="Arial" charset="0"/>
              </a:rPr>
              <a:t>ДОХОДЫ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бюджета 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-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собственные 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(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налоговые и неналоговые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)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доходы и безвозмездные поступления от других бюджетов в виде дотаций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,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субсидий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,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субвенций</a:t>
            </a:r>
            <a:r>
              <a:rPr lang="ru-RU" sz="1700">
                <a:solidFill>
                  <a:srgbClr val="513126"/>
                </a:solidFill>
                <a:latin typeface="Franklin Gothic Medium" pitchFamily="34" charset="0"/>
              </a:rPr>
              <a:t>, </a:t>
            </a:r>
            <a:r>
              <a:rPr lang="ru-RU" sz="1700">
                <a:solidFill>
                  <a:srgbClr val="513126"/>
                </a:solidFill>
                <a:cs typeface="Arial" charset="0"/>
              </a:rPr>
              <a:t>иных межбюджетных трансфертов</a:t>
            </a:r>
            <a:endParaRPr lang="ru-RU" sz="1700">
              <a:cs typeface="Arial" charset="0"/>
            </a:endParaRPr>
          </a:p>
          <a:p>
            <a:pPr marL="12700">
              <a:lnSpc>
                <a:spcPts val="1350"/>
              </a:lnSpc>
              <a:spcBef>
                <a:spcPts val="25"/>
              </a:spcBef>
            </a:pPr>
            <a:endParaRPr lang="ru-RU" sz="1300">
              <a:latin typeface="Trebuchet MS" pitchFamily="34" charset="0"/>
            </a:endParaRPr>
          </a:p>
          <a:p>
            <a:pPr marL="12700">
              <a:lnSpc>
                <a:spcPts val="1700"/>
              </a:lnSpc>
            </a:pPr>
            <a:endParaRPr lang="ru-RU" sz="1700">
              <a:latin typeface="Trebuchet MS" pitchFamily="34" charset="0"/>
            </a:endParaRPr>
          </a:p>
          <a:p>
            <a:pPr marL="12700">
              <a:lnSpc>
                <a:spcPts val="1700"/>
              </a:lnSpc>
            </a:pPr>
            <a:endParaRPr lang="ru-RU" sz="1700">
              <a:latin typeface="Trebuchet MS" pitchFamily="34" charset="0"/>
            </a:endParaRPr>
          </a:p>
          <a:p>
            <a:pPr marL="12700"/>
            <a:r>
              <a:rPr lang="ru-RU" sz="1900" b="1">
                <a:solidFill>
                  <a:srgbClr val="513126"/>
                </a:solidFill>
                <a:cs typeface="Arial" charset="0"/>
              </a:rPr>
              <a:t>РАСХОДЫ </a:t>
            </a:r>
            <a:r>
              <a:rPr lang="ru-RU" sz="1900">
                <a:solidFill>
                  <a:srgbClr val="513126"/>
                </a:solidFill>
                <a:cs typeface="Arial" charset="0"/>
              </a:rPr>
              <a:t>бюджета – 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</a:t>
            </a:r>
            <a:endParaRPr lang="ru-RU" sz="1900">
              <a:cs typeface="Arial" charset="0"/>
            </a:endParaRPr>
          </a:p>
        </p:txBody>
      </p:sp>
      <p:sp>
        <p:nvSpPr>
          <p:cNvPr id="24586" name="object 12"/>
          <p:cNvSpPr>
            <a:spLocks noChangeArrowheads="1"/>
          </p:cNvSpPr>
          <p:nvPr/>
        </p:nvSpPr>
        <p:spPr bwMode="auto">
          <a:xfrm>
            <a:off x="463550" y="1292225"/>
            <a:ext cx="2187575" cy="1225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87" name="object 13"/>
          <p:cNvSpPr>
            <a:spLocks/>
          </p:cNvSpPr>
          <p:nvPr/>
        </p:nvSpPr>
        <p:spPr bwMode="auto">
          <a:xfrm>
            <a:off x="454025" y="1284288"/>
            <a:ext cx="2206625" cy="1243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6752" y="0"/>
              </a:cxn>
              <a:cxn ang="0">
                <a:pos x="2206752" y="1243584"/>
              </a:cxn>
              <a:cxn ang="0">
                <a:pos x="0" y="1243584"/>
              </a:cxn>
              <a:cxn ang="0">
                <a:pos x="0" y="0"/>
              </a:cxn>
            </a:cxnLst>
            <a:rect l="0" t="0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noFill/>
          <a:ln w="21334">
            <a:solidFill>
              <a:srgbClr val="EFA12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88" name="object 14"/>
          <p:cNvSpPr>
            <a:spLocks noChangeArrowheads="1"/>
          </p:cNvSpPr>
          <p:nvPr/>
        </p:nvSpPr>
        <p:spPr bwMode="auto">
          <a:xfrm>
            <a:off x="966788" y="2533650"/>
            <a:ext cx="2105025" cy="12493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89" name="object 15"/>
          <p:cNvSpPr>
            <a:spLocks/>
          </p:cNvSpPr>
          <p:nvPr/>
        </p:nvSpPr>
        <p:spPr bwMode="auto">
          <a:xfrm>
            <a:off x="957263" y="2524125"/>
            <a:ext cx="2124075" cy="1268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4455" y="0"/>
              </a:cxn>
              <a:cxn ang="0">
                <a:pos x="2124455" y="1267968"/>
              </a:cxn>
              <a:cxn ang="0">
                <a:pos x="0" y="1267968"/>
              </a:cxn>
              <a:cxn ang="0">
                <a:pos x="0" y="0"/>
              </a:cxn>
            </a:cxnLst>
            <a:rect l="0" t="0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noFill/>
          <a:ln w="21334">
            <a:solidFill>
              <a:srgbClr val="EFA12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90" name="object 16"/>
          <p:cNvSpPr>
            <a:spLocks noChangeArrowheads="1"/>
          </p:cNvSpPr>
          <p:nvPr/>
        </p:nvSpPr>
        <p:spPr bwMode="auto">
          <a:xfrm>
            <a:off x="146050" y="4337050"/>
            <a:ext cx="1938338" cy="2765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91" name="object 17"/>
          <p:cNvSpPr>
            <a:spLocks/>
          </p:cNvSpPr>
          <p:nvPr/>
        </p:nvSpPr>
        <p:spPr bwMode="auto">
          <a:xfrm>
            <a:off x="146050" y="4337050"/>
            <a:ext cx="1938338" cy="276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64536"/>
              </a:cxn>
              <a:cxn ang="0">
                <a:pos x="1938527" y="2764536"/>
              </a:cxn>
              <a:cxn ang="0">
                <a:pos x="1938527" y="0"/>
              </a:cxn>
              <a:cxn ang="0">
                <a:pos x="0" y="0"/>
              </a:cxn>
            </a:cxnLst>
            <a:rect l="0" t="0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444500" y="4395788"/>
            <a:ext cx="1333500" cy="801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463"/>
            <a:r>
              <a:rPr lang="ru-RU" sz="1700" b="1">
                <a:solidFill>
                  <a:srgbClr val="001F5F"/>
                </a:solidFill>
                <a:cs typeface="Arial" charset="0"/>
              </a:rPr>
              <a:t>РЕЗУЛЬТАТ</a:t>
            </a:r>
            <a:endParaRPr lang="ru-RU" sz="1700">
              <a:cs typeface="Arial" charset="0"/>
            </a:endParaRPr>
          </a:p>
          <a:p>
            <a:pPr marL="17463">
              <a:lnSpc>
                <a:spcPct val="102000"/>
              </a:lnSpc>
            </a:pPr>
            <a:r>
              <a:rPr lang="ru-RU" sz="1700" b="1">
                <a:solidFill>
                  <a:srgbClr val="001F5F"/>
                </a:solidFill>
                <a:cs typeface="Arial" charset="0"/>
              </a:rPr>
              <a:t>исполнения бюджета </a:t>
            </a:r>
            <a:r>
              <a:rPr lang="ru-RU" sz="1700" b="1">
                <a:solidFill>
                  <a:srgbClr val="001F5F"/>
                </a:solidFill>
                <a:latin typeface="Georgia" pitchFamily="18" charset="0"/>
              </a:rPr>
              <a:t>=</a:t>
            </a:r>
            <a:endParaRPr lang="ru-RU" sz="1700">
              <a:latin typeface="Georgia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725" y="5454650"/>
            <a:ext cx="1039813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238" y="5981700"/>
            <a:ext cx="965200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050" y="6508750"/>
            <a:ext cx="1173163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596" name="object 22"/>
          <p:cNvSpPr>
            <a:spLocks/>
          </p:cNvSpPr>
          <p:nvPr/>
        </p:nvSpPr>
        <p:spPr bwMode="auto">
          <a:xfrm>
            <a:off x="8591550" y="4618038"/>
            <a:ext cx="1957388" cy="1046162"/>
          </a:xfrm>
          <a:custGeom>
            <a:avLst/>
            <a:gdLst/>
            <a:ahLst/>
            <a:cxnLst>
              <a:cxn ang="0">
                <a:pos x="0" y="1045462"/>
              </a:cxn>
              <a:cxn ang="0">
                <a:pos x="1956816" y="1045462"/>
              </a:cxn>
              <a:cxn ang="0">
                <a:pos x="1956816" y="0"/>
              </a:cxn>
              <a:cxn ang="0">
                <a:pos x="0" y="0"/>
              </a:cxn>
              <a:cxn ang="0">
                <a:pos x="0" y="1045462"/>
              </a:cxn>
            </a:cxnLst>
            <a:rect l="0" t="0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597" name="object 23"/>
          <p:cNvSpPr>
            <a:spLocks noChangeArrowheads="1"/>
          </p:cNvSpPr>
          <p:nvPr/>
        </p:nvSpPr>
        <p:spPr bwMode="auto">
          <a:xfrm>
            <a:off x="8591550" y="4618038"/>
            <a:ext cx="1957388" cy="10461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98" name="object 24"/>
          <p:cNvSpPr>
            <a:spLocks noChangeArrowheads="1"/>
          </p:cNvSpPr>
          <p:nvPr/>
        </p:nvSpPr>
        <p:spPr bwMode="auto">
          <a:xfrm>
            <a:off x="8583613" y="4618038"/>
            <a:ext cx="1974850" cy="1049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99" name="object 25"/>
          <p:cNvSpPr>
            <a:spLocks/>
          </p:cNvSpPr>
          <p:nvPr/>
        </p:nvSpPr>
        <p:spPr bwMode="auto">
          <a:xfrm>
            <a:off x="8591550" y="4618038"/>
            <a:ext cx="1957388" cy="1046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5464"/>
              </a:cxn>
              <a:cxn ang="0">
                <a:pos x="1956816" y="1045464"/>
              </a:cxn>
              <a:cxn ang="0">
                <a:pos x="1956816" y="0"/>
              </a:cxn>
              <a:cxn ang="0">
                <a:pos x="0" y="0"/>
              </a:cxn>
            </a:cxnLst>
            <a:rect l="0" t="0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" name="object 26"/>
          <p:cNvSpPr txBox="1"/>
          <p:nvPr/>
        </p:nvSpPr>
        <p:spPr>
          <a:xfrm>
            <a:off x="8905875" y="4675188"/>
            <a:ext cx="1327150" cy="928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" algn="ctr"/>
            <a:r>
              <a:rPr lang="ru-RU" sz="1500" b="1">
                <a:cs typeface="Arial" charset="0"/>
              </a:rPr>
              <a:t>ДЕФИЦИТ </a:t>
            </a:r>
            <a:r>
              <a:rPr lang="ru-RU" sz="1500" b="1">
                <a:latin typeface="Georgia" pitchFamily="18" charset="0"/>
              </a:rPr>
              <a:t>–</a:t>
            </a:r>
            <a:endParaRPr lang="ru-RU" sz="1500">
              <a:latin typeface="Georgia" pitchFamily="18" charset="0"/>
            </a:endParaRPr>
          </a:p>
          <a:p>
            <a:pPr marL="3175" algn="ctr">
              <a:spcBef>
                <a:spcPts val="25"/>
              </a:spcBef>
            </a:pPr>
            <a:r>
              <a:rPr lang="ru-RU" sz="1500" b="1">
                <a:cs typeface="Arial" charset="0"/>
              </a:rPr>
              <a:t>превышение расходов над доходами</a:t>
            </a:r>
            <a:endParaRPr lang="ru-RU" sz="1500">
              <a:cs typeface="Arial" charset="0"/>
            </a:endParaRPr>
          </a:p>
        </p:txBody>
      </p:sp>
      <p:sp>
        <p:nvSpPr>
          <p:cNvPr id="24601" name="object 27"/>
          <p:cNvSpPr>
            <a:spLocks/>
          </p:cNvSpPr>
          <p:nvPr/>
        </p:nvSpPr>
        <p:spPr bwMode="auto">
          <a:xfrm>
            <a:off x="8577263" y="6005513"/>
            <a:ext cx="1978025" cy="1046162"/>
          </a:xfrm>
          <a:custGeom>
            <a:avLst/>
            <a:gdLst/>
            <a:ahLst/>
            <a:cxnLst>
              <a:cxn ang="0">
                <a:pos x="0" y="1045462"/>
              </a:cxn>
              <a:cxn ang="0">
                <a:pos x="1978152" y="1045462"/>
              </a:cxn>
              <a:cxn ang="0">
                <a:pos x="1978152" y="0"/>
              </a:cxn>
              <a:cxn ang="0">
                <a:pos x="0" y="0"/>
              </a:cxn>
              <a:cxn ang="0">
                <a:pos x="0" y="1045462"/>
              </a:cxn>
            </a:cxnLst>
            <a:rect l="0" t="0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02" name="object 28"/>
          <p:cNvSpPr>
            <a:spLocks noChangeArrowheads="1"/>
          </p:cNvSpPr>
          <p:nvPr/>
        </p:nvSpPr>
        <p:spPr bwMode="auto">
          <a:xfrm>
            <a:off x="8577263" y="6005513"/>
            <a:ext cx="1978025" cy="1044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03" name="object 29"/>
          <p:cNvSpPr>
            <a:spLocks noChangeArrowheads="1"/>
          </p:cNvSpPr>
          <p:nvPr/>
        </p:nvSpPr>
        <p:spPr bwMode="auto">
          <a:xfrm>
            <a:off x="8570913" y="5995988"/>
            <a:ext cx="1987550" cy="1060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04" name="object 30"/>
          <p:cNvSpPr>
            <a:spLocks/>
          </p:cNvSpPr>
          <p:nvPr/>
        </p:nvSpPr>
        <p:spPr bwMode="auto">
          <a:xfrm>
            <a:off x="8577263" y="6005513"/>
            <a:ext cx="1978025" cy="1046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5463"/>
              </a:cxn>
              <a:cxn ang="0">
                <a:pos x="1978152" y="1045463"/>
              </a:cxn>
              <a:cxn ang="0">
                <a:pos x="1978152" y="0"/>
              </a:cxn>
              <a:cxn ang="0">
                <a:pos x="0" y="0"/>
              </a:cxn>
            </a:cxnLst>
            <a:rect l="0" t="0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7B4A3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1" name="object 31"/>
          <p:cNvSpPr txBox="1"/>
          <p:nvPr/>
        </p:nvSpPr>
        <p:spPr>
          <a:xfrm>
            <a:off x="8905875" y="6061075"/>
            <a:ext cx="1322388" cy="9286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500" b="1">
                <a:solidFill>
                  <a:srgbClr val="943634"/>
                </a:solidFill>
                <a:cs typeface="Arial" charset="0"/>
              </a:rPr>
              <a:t>ПРОФИЦИТ </a:t>
            </a:r>
            <a:r>
              <a:rPr lang="ru-RU" sz="1500" b="1">
                <a:solidFill>
                  <a:srgbClr val="943634"/>
                </a:solidFill>
                <a:latin typeface="Georgia" pitchFamily="18" charset="0"/>
              </a:rPr>
              <a:t>–</a:t>
            </a:r>
            <a:endParaRPr lang="ru-RU" sz="1500">
              <a:latin typeface="Georgia" pitchFamily="18" charset="0"/>
            </a:endParaRPr>
          </a:p>
          <a:p>
            <a:pPr marL="12700"/>
            <a:r>
              <a:rPr lang="ru-RU" sz="1500" b="1">
                <a:solidFill>
                  <a:srgbClr val="943634"/>
                </a:solidFill>
                <a:cs typeface="Arial" charset="0"/>
              </a:rPr>
              <a:t>превышение</a:t>
            </a:r>
            <a:endParaRPr lang="ru-RU" sz="1500">
              <a:cs typeface="Arial" charset="0"/>
            </a:endParaRPr>
          </a:p>
          <a:p>
            <a:pPr marL="12700">
              <a:spcBef>
                <a:spcPts val="25"/>
              </a:spcBef>
            </a:pPr>
            <a:r>
              <a:rPr lang="ru-RU" sz="1500" b="1">
                <a:solidFill>
                  <a:srgbClr val="943634"/>
                </a:solidFill>
                <a:cs typeface="Arial" charset="0"/>
              </a:rPr>
              <a:t>доходов над расходами</a:t>
            </a:r>
            <a:endParaRPr lang="ru-RU" sz="1500">
              <a:cs typeface="Arial" charset="0"/>
            </a:endParaRPr>
          </a:p>
        </p:txBody>
      </p:sp>
      <p:sp>
        <p:nvSpPr>
          <p:cNvPr id="24606" name="object 32"/>
          <p:cNvSpPr>
            <a:spLocks noChangeArrowheads="1"/>
          </p:cNvSpPr>
          <p:nvPr/>
        </p:nvSpPr>
        <p:spPr bwMode="auto">
          <a:xfrm>
            <a:off x="7845425" y="4932363"/>
            <a:ext cx="679450" cy="1651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07" name="object 33"/>
          <p:cNvSpPr>
            <a:spLocks noChangeArrowheads="1"/>
          </p:cNvSpPr>
          <p:nvPr/>
        </p:nvSpPr>
        <p:spPr bwMode="auto">
          <a:xfrm>
            <a:off x="7845425" y="5178425"/>
            <a:ext cx="679450" cy="1651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08" name="object 34"/>
          <p:cNvSpPr>
            <a:spLocks/>
          </p:cNvSpPr>
          <p:nvPr/>
        </p:nvSpPr>
        <p:spPr bwMode="auto">
          <a:xfrm>
            <a:off x="7845425" y="4932363"/>
            <a:ext cx="6794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703" y="0"/>
              </a:cxn>
              <a:cxn ang="0">
                <a:pos x="679703" y="164591"/>
              </a:cxn>
              <a:cxn ang="0">
                <a:pos x="0" y="164591"/>
              </a:cxn>
              <a:cxn ang="0">
                <a:pos x="0" y="0"/>
              </a:cxn>
            </a:cxnLst>
            <a:rect l="0" t="0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09" name="object 35"/>
          <p:cNvSpPr>
            <a:spLocks/>
          </p:cNvSpPr>
          <p:nvPr/>
        </p:nvSpPr>
        <p:spPr bwMode="auto">
          <a:xfrm>
            <a:off x="7845425" y="5178425"/>
            <a:ext cx="6794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703" y="0"/>
              </a:cxn>
              <a:cxn ang="0">
                <a:pos x="679703" y="164591"/>
              </a:cxn>
              <a:cxn ang="0">
                <a:pos x="0" y="164591"/>
              </a:cxn>
              <a:cxn ang="0">
                <a:pos x="0" y="0"/>
              </a:cxn>
            </a:cxnLst>
            <a:rect l="0" t="0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0" name="object 36"/>
          <p:cNvSpPr>
            <a:spLocks noChangeArrowheads="1"/>
          </p:cNvSpPr>
          <p:nvPr/>
        </p:nvSpPr>
        <p:spPr bwMode="auto">
          <a:xfrm>
            <a:off x="7845425" y="6330950"/>
            <a:ext cx="679450" cy="1651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11" name="object 37"/>
          <p:cNvSpPr>
            <a:spLocks noChangeArrowheads="1"/>
          </p:cNvSpPr>
          <p:nvPr/>
        </p:nvSpPr>
        <p:spPr bwMode="auto">
          <a:xfrm>
            <a:off x="7845425" y="6578600"/>
            <a:ext cx="679450" cy="1635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12" name="object 38"/>
          <p:cNvSpPr>
            <a:spLocks/>
          </p:cNvSpPr>
          <p:nvPr/>
        </p:nvSpPr>
        <p:spPr bwMode="auto">
          <a:xfrm>
            <a:off x="7845425" y="6330950"/>
            <a:ext cx="6794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703" y="0"/>
              </a:cxn>
              <a:cxn ang="0">
                <a:pos x="679703" y="164592"/>
              </a:cxn>
              <a:cxn ang="0">
                <a:pos x="0" y="164592"/>
              </a:cxn>
              <a:cxn ang="0">
                <a:pos x="0" y="0"/>
              </a:cxn>
            </a:cxnLst>
            <a:rect l="0" t="0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3" name="object 39"/>
          <p:cNvSpPr>
            <a:spLocks/>
          </p:cNvSpPr>
          <p:nvPr/>
        </p:nvSpPr>
        <p:spPr bwMode="auto">
          <a:xfrm>
            <a:off x="7845425" y="6578600"/>
            <a:ext cx="67945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703" y="0"/>
              </a:cxn>
              <a:cxn ang="0">
                <a:pos x="679703" y="164591"/>
              </a:cxn>
              <a:cxn ang="0">
                <a:pos x="0" y="164591"/>
              </a:cxn>
              <a:cxn ang="0">
                <a:pos x="0" y="0"/>
              </a:cxn>
            </a:cxnLst>
            <a:rect l="0" t="0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4" name="object 40"/>
          <p:cNvSpPr>
            <a:spLocks noChangeArrowheads="1"/>
          </p:cNvSpPr>
          <p:nvPr/>
        </p:nvSpPr>
        <p:spPr bwMode="auto">
          <a:xfrm>
            <a:off x="4916488" y="6407150"/>
            <a:ext cx="785812" cy="2317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15" name="object 41"/>
          <p:cNvSpPr>
            <a:spLocks/>
          </p:cNvSpPr>
          <p:nvPr/>
        </p:nvSpPr>
        <p:spPr bwMode="auto">
          <a:xfrm>
            <a:off x="4916488" y="6407150"/>
            <a:ext cx="787400" cy="23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6384" y="0"/>
              </a:cxn>
              <a:cxn ang="0">
                <a:pos x="786384" y="231648"/>
              </a:cxn>
              <a:cxn ang="0">
                <a:pos x="0" y="231648"/>
              </a:cxn>
              <a:cxn ang="0">
                <a:pos x="0" y="0"/>
              </a:cxn>
            </a:cxnLst>
            <a:rect l="0" t="0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6" name="object 42"/>
          <p:cNvSpPr>
            <a:spLocks noChangeArrowheads="1"/>
          </p:cNvSpPr>
          <p:nvPr/>
        </p:nvSpPr>
        <p:spPr bwMode="auto">
          <a:xfrm>
            <a:off x="4900613" y="5011738"/>
            <a:ext cx="804862" cy="2317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17" name="object 43"/>
          <p:cNvSpPr>
            <a:spLocks/>
          </p:cNvSpPr>
          <p:nvPr/>
        </p:nvSpPr>
        <p:spPr bwMode="auto">
          <a:xfrm>
            <a:off x="4900613" y="5011738"/>
            <a:ext cx="806450" cy="23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4671" y="0"/>
              </a:cxn>
              <a:cxn ang="0">
                <a:pos x="804671" y="231647"/>
              </a:cxn>
              <a:cxn ang="0">
                <a:pos x="0" y="231647"/>
              </a:cxn>
              <a:cxn ang="0">
                <a:pos x="0" y="0"/>
              </a:cxn>
            </a:cxnLst>
            <a:rect l="0" t="0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noFill/>
          <a:ln w="27430">
            <a:solidFill>
              <a:srgbClr val="943634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618" name="object 44"/>
          <p:cNvSpPr>
            <a:spLocks noChangeArrowheads="1"/>
          </p:cNvSpPr>
          <p:nvPr/>
        </p:nvSpPr>
        <p:spPr bwMode="auto">
          <a:xfrm>
            <a:off x="5745163" y="6111875"/>
            <a:ext cx="2043112" cy="8223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19" name="object 45"/>
          <p:cNvSpPr>
            <a:spLocks noChangeArrowheads="1"/>
          </p:cNvSpPr>
          <p:nvPr/>
        </p:nvSpPr>
        <p:spPr bwMode="auto">
          <a:xfrm>
            <a:off x="2800350" y="4710113"/>
            <a:ext cx="2039938" cy="8223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20" name="object 46"/>
          <p:cNvSpPr>
            <a:spLocks noChangeArrowheads="1"/>
          </p:cNvSpPr>
          <p:nvPr/>
        </p:nvSpPr>
        <p:spPr bwMode="auto">
          <a:xfrm>
            <a:off x="5764213" y="4710113"/>
            <a:ext cx="2020887" cy="8096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621" name="object 47"/>
          <p:cNvSpPr>
            <a:spLocks noChangeArrowheads="1"/>
          </p:cNvSpPr>
          <p:nvPr/>
        </p:nvSpPr>
        <p:spPr bwMode="auto">
          <a:xfrm>
            <a:off x="2840038" y="6129338"/>
            <a:ext cx="2020887" cy="80486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07638" y="7107238"/>
            <a:ext cx="117475" cy="209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BB2D373C-F91B-47A3-99C0-65C9418E7DC8}" type="slidenum">
              <a:rPr lang="ru-RU" sz="300" spc="-1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1596</TotalTime>
  <Words>998</Words>
  <Application>Microsoft Office PowerPoint</Application>
  <PresentationFormat>Произвольный</PresentationFormat>
  <Paragraphs>247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Воздушный поток</vt:lpstr>
      <vt:lpstr>Диаграмма Microsoft Office Excel</vt:lpstr>
      <vt:lpstr>Лист</vt:lpstr>
      <vt:lpstr>Слайд 1</vt:lpstr>
      <vt:lpstr>Слайд 2</vt:lpstr>
      <vt:lpstr>Слайд 3</vt:lpstr>
      <vt:lpstr>роек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доходов бюджета в 2020 -2022 годах</vt:lpstr>
      <vt:lpstr>Слайд 13</vt:lpstr>
      <vt:lpstr>Налоговые доходы районного бюджета на 2020 год (млн.руб.)</vt:lpstr>
      <vt:lpstr>Неналоговые доходы районного бюджета на 2020 год (млн. руб.)</vt:lpstr>
      <vt:lpstr>Безвозмездные поступления районного бюджета на 2020 год (тыс.руб.)</vt:lpstr>
      <vt:lpstr>Расходы бюджетов по основным функциям государства </vt:lpstr>
      <vt:lpstr>Структура расходов районного бюджета на 2020 год (млн.руб.) </vt:lpstr>
      <vt:lpstr>Структура расходов районного бюджета на плановый период 2021 года (млн.руб.) </vt:lpstr>
      <vt:lpstr>Структура расходов районного бюджета на плановый период 2022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Олеся</cp:lastModifiedBy>
  <cp:revision>90</cp:revision>
  <cp:lastPrinted>2021-01-28T13:07:55Z</cp:lastPrinted>
  <dcterms:created xsi:type="dcterms:W3CDTF">2016-02-12T16:31:28Z</dcterms:created>
  <dcterms:modified xsi:type="dcterms:W3CDTF">2021-01-29T06:43:02Z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